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64" r:id="rId2"/>
    <p:sldMasterId id="2147483665" r:id="rId3"/>
  </p:sldMasterIdLst>
  <p:notesMasterIdLst>
    <p:notesMasterId r:id="rId2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6858000" type="screen4x3"/>
  <p:notesSz cx="6858000" cy="9144000"/>
  <p:embeddedFontLst>
    <p:embeddedFont>
      <p:font typeface="Calibri" panose="020F0502020204030204" pitchFamily="34"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
      <p:font typeface="Georgia" panose="02040502050405020303" pitchFamily="18"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p:restoredTop sz="94690"/>
  </p:normalViewPr>
  <p:slideViewPr>
    <p:cSldViewPr snapToGrid="0">
      <p:cViewPr varScale="1">
        <p:scale>
          <a:sx n="119" d="100"/>
          <a:sy n="119" d="100"/>
        </p:scale>
        <p:origin x="1688" y="192"/>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t>
            </a:r>
            <a:endParaRPr/>
          </a:p>
        </p:txBody>
      </p:sp>
      <p:sp>
        <p:nvSpPr>
          <p:cNvPr id="166" name="Google Shape;16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913077bef_3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913077bef_3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600">
                <a:highlight>
                  <a:srgbClr val="FFFFFF"/>
                </a:highlight>
                <a:latin typeface="Georgia"/>
                <a:ea typeface="Georgia"/>
                <a:cs typeface="Georgia"/>
                <a:sym typeface="Georgia"/>
              </a:rPr>
              <a:t>From the plot, looks like the </a:t>
            </a:r>
            <a:r>
              <a:rPr lang="en-US" sz="1600">
                <a:solidFill>
                  <a:srgbClr val="FF0000"/>
                </a:solidFill>
                <a:highlight>
                  <a:srgbClr val="FFFFFF"/>
                </a:highlight>
                <a:latin typeface="Georgia"/>
                <a:ea typeface="Georgia"/>
                <a:cs typeface="Georgia"/>
                <a:sym typeface="Georgia"/>
              </a:rPr>
              <a:t>3-score</a:t>
            </a:r>
            <a:r>
              <a:rPr lang="en-US" sz="1600">
                <a:highlight>
                  <a:srgbClr val="FFFFFF"/>
                </a:highlight>
                <a:latin typeface="Georgia"/>
                <a:ea typeface="Georgia"/>
                <a:cs typeface="Georgia"/>
                <a:sym typeface="Georgia"/>
              </a:rPr>
              <a:t> and </a:t>
            </a:r>
            <a:r>
              <a:rPr lang="en-US" sz="1600">
                <a:solidFill>
                  <a:srgbClr val="FF0000"/>
                </a:solidFill>
                <a:highlight>
                  <a:srgbClr val="FFFFFF"/>
                </a:highlight>
                <a:latin typeface="Georgia"/>
                <a:ea typeface="Georgia"/>
                <a:cs typeface="Georgia"/>
                <a:sym typeface="Georgia"/>
              </a:rPr>
              <a:t>4.5-score</a:t>
            </a:r>
            <a:r>
              <a:rPr lang="en-US" sz="1600">
                <a:highlight>
                  <a:srgbClr val="FFFFFF"/>
                </a:highlight>
                <a:latin typeface="Georgia"/>
                <a:ea typeface="Georgia"/>
                <a:cs typeface="Georgia"/>
                <a:sym typeface="Georgia"/>
              </a:rPr>
              <a:t> ratings have much longer review, but there are many outliers (which can be seen as points above the boxes).</a:t>
            </a:r>
            <a:endParaRPr/>
          </a:p>
        </p:txBody>
      </p:sp>
      <p:sp>
        <p:nvSpPr>
          <p:cNvPr id="265" name="Google Shape;265;g5913077bef_3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138d4173c_5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350">
                <a:solidFill>
                  <a:srgbClr val="777777"/>
                </a:solidFill>
                <a:latin typeface="Arial"/>
                <a:ea typeface="Arial"/>
                <a:cs typeface="Arial"/>
                <a:sym typeface="Arial"/>
              </a:rPr>
              <a:t>Words like “Place,” “food,” “restaurant” and “good” stand out since they were used more frequently in the original text.</a:t>
            </a:r>
            <a:r>
              <a:rPr lang="en-US" sz="1800">
                <a:latin typeface="Arial"/>
                <a:ea typeface="Arial"/>
                <a:cs typeface="Arial"/>
                <a:sym typeface="Arial"/>
              </a:rPr>
              <a:t> </a:t>
            </a:r>
            <a:r>
              <a:rPr lang="en-US" sz="1800">
                <a:highlight>
                  <a:srgbClr val="FFFFFF"/>
                </a:highlight>
                <a:latin typeface="Arial"/>
                <a:ea typeface="Arial"/>
                <a:cs typeface="Arial"/>
                <a:sym typeface="Arial"/>
              </a:rPr>
              <a:t>As we can see, those words are generally positive. </a:t>
            </a:r>
            <a:r>
              <a:rPr lang="en-US" sz="1800">
                <a:latin typeface="Arial"/>
                <a:ea typeface="Arial"/>
                <a:cs typeface="Arial"/>
                <a:sym typeface="Arial"/>
              </a:rPr>
              <a:t>Thus, we can do further analysis on review clustering.</a:t>
            </a:r>
            <a:endParaRPr sz="1800">
              <a:latin typeface="Arial"/>
              <a:ea typeface="Arial"/>
              <a:cs typeface="Arial"/>
              <a:sym typeface="Arial"/>
            </a:endParaRPr>
          </a:p>
          <a:p>
            <a:pPr marL="0" lvl="0" indent="0" algn="l" rtl="0">
              <a:lnSpc>
                <a:spcPct val="144444"/>
              </a:lnSpc>
              <a:spcBef>
                <a:spcPts val="1400"/>
              </a:spcBef>
              <a:spcAft>
                <a:spcPts val="0"/>
              </a:spcAft>
              <a:buClr>
                <a:schemeClr val="dk1"/>
              </a:buClr>
              <a:buSzPts val="1100"/>
              <a:buFont typeface="Arial"/>
              <a:buNone/>
            </a:pPr>
            <a:endParaRPr sz="1350">
              <a:solidFill>
                <a:srgbClr val="777777"/>
              </a:solidFill>
              <a:latin typeface="Arial"/>
              <a:ea typeface="Arial"/>
              <a:cs typeface="Arial"/>
              <a:sym typeface="Arial"/>
            </a:endParaRPr>
          </a:p>
          <a:p>
            <a:pPr marL="0" lvl="0" indent="215900" algn="l" rtl="0">
              <a:lnSpc>
                <a:spcPct val="115000"/>
              </a:lnSpc>
              <a:spcBef>
                <a:spcPts val="0"/>
              </a:spcBef>
              <a:spcAft>
                <a:spcPts val="0"/>
              </a:spcAft>
              <a:buClr>
                <a:schemeClr val="dk1"/>
              </a:buClr>
              <a:buSzPts val="1100"/>
              <a:buFont typeface="Arial"/>
              <a:buNone/>
            </a:pPr>
            <a:endParaRPr sz="1350">
              <a:solidFill>
                <a:srgbClr val="777777"/>
              </a:solidFill>
              <a:latin typeface="Arial"/>
              <a:ea typeface="Arial"/>
              <a:cs typeface="Arial"/>
              <a:sym typeface="Arial"/>
            </a:endParaRPr>
          </a:p>
          <a:p>
            <a:pPr marL="0" lvl="0" indent="0" algn="l" rtl="0">
              <a:lnSpc>
                <a:spcPct val="115000"/>
              </a:lnSpc>
              <a:spcBef>
                <a:spcPts val="0"/>
              </a:spcBef>
              <a:spcAft>
                <a:spcPts val="0"/>
              </a:spcAft>
              <a:buNone/>
            </a:pPr>
            <a:endParaRPr sz="18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800">
              <a:highlight>
                <a:srgbClr val="FFFFFF"/>
              </a:highlight>
              <a:latin typeface="Arial"/>
              <a:ea typeface="Arial"/>
              <a:cs typeface="Arial"/>
              <a:sym typeface="Arial"/>
            </a:endParaRPr>
          </a:p>
        </p:txBody>
      </p:sp>
      <p:sp>
        <p:nvSpPr>
          <p:cNvPr id="274" name="Google Shape;274;g5138d4173c_5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913077bef_2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913077bef_2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5913077bef_2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913077bef_3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913077bef_3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5913077bef_3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913077bef_9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913077bef_9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5913077bef_9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913077bef_9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913077bef_9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5913077bef_9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firstly used the Multinomial Naive Bayes Model, which is designed for analyze text documents. Here, in the Classification Report, </a:t>
            </a:r>
            <a:endParaRPr/>
          </a:p>
        </p:txBody>
      </p:sp>
      <p:sp>
        <p:nvSpPr>
          <p:cNvPr id="332" name="Google Shape;33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913077bef_9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913077bef_9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Reason why both models have rather low accuracy rate is that sometimes there is Online Review Bias, which means some reviews’ score are high simply because of politeness of the customers, where their negative reviews represent their true ideas. </a:t>
            </a:r>
            <a:endParaRPr/>
          </a:p>
          <a:p>
            <a:pPr marL="0" lvl="0" indent="0" algn="l" rtl="0">
              <a:spcBef>
                <a:spcPts val="0"/>
              </a:spcBef>
              <a:spcAft>
                <a:spcPts val="0"/>
              </a:spcAft>
              <a:buNone/>
            </a:pPr>
            <a:r>
              <a:rPr lang="en-US"/>
              <a:t> </a:t>
            </a:r>
            <a:r>
              <a:rPr lang="en-US" sz="1400">
                <a:latin typeface="Arial"/>
                <a:ea typeface="Arial"/>
                <a:cs typeface="Arial"/>
                <a:sym typeface="Arial"/>
              </a:rPr>
              <a:t>Some reviews </a:t>
            </a:r>
            <a:endParaRPr sz="1400">
              <a:latin typeface="Arial"/>
              <a:ea typeface="Arial"/>
              <a:cs typeface="Arial"/>
              <a:sym typeface="Arial"/>
            </a:endParaRPr>
          </a:p>
          <a:p>
            <a:pPr marL="914400" lvl="0" indent="-317500" algn="l" rtl="0">
              <a:spcBef>
                <a:spcPts val="0"/>
              </a:spcBef>
              <a:spcAft>
                <a:spcPts val="0"/>
              </a:spcAft>
              <a:buClr>
                <a:schemeClr val="dk1"/>
              </a:buClr>
              <a:buSzPts val="1400"/>
              <a:buChar char="●"/>
            </a:pPr>
            <a:r>
              <a:rPr lang="en-US" sz="1400">
                <a:latin typeface="Arial"/>
                <a:ea typeface="Arial"/>
                <a:cs typeface="Arial"/>
                <a:sym typeface="Arial"/>
              </a:rPr>
              <a:t>Score is high </a:t>
            </a:r>
            <a:endParaRPr sz="14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400">
                <a:latin typeface="Arial"/>
                <a:ea typeface="Arial"/>
                <a:cs typeface="Arial"/>
                <a:sym typeface="Arial"/>
              </a:rPr>
              <a:t> But it should be negative reviews</a:t>
            </a:r>
            <a:endParaRPr/>
          </a:p>
        </p:txBody>
      </p:sp>
      <p:sp>
        <p:nvSpPr>
          <p:cNvPr id="351" name="Google Shape;351;g5913077bef_9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None/>
            </a:pPr>
            <a:r>
              <a:rPr lang="en-US" sz="1600">
                <a:latin typeface="Arial"/>
                <a:ea typeface="Arial"/>
                <a:cs typeface="Arial"/>
                <a:sym typeface="Arial"/>
              </a:rPr>
              <a:t>What steps have been taken to improve the performance of your model </a:t>
            </a:r>
            <a:endParaRPr sz="1600">
              <a:latin typeface="Arial"/>
              <a:ea typeface="Arial"/>
              <a:cs typeface="Arial"/>
              <a:sym typeface="Arial"/>
            </a:endParaRPr>
          </a:p>
          <a:p>
            <a:pPr marL="0" lvl="0" indent="0" algn="l" rtl="0">
              <a:spcBef>
                <a:spcPts val="0"/>
              </a:spcBef>
              <a:spcAft>
                <a:spcPts val="0"/>
              </a:spcAft>
              <a:buNone/>
            </a:pPr>
            <a:r>
              <a:rPr lang="en-US" sz="1400">
                <a:latin typeface="Arial"/>
                <a:ea typeface="Arial"/>
                <a:cs typeface="Arial"/>
                <a:sym typeface="Arial"/>
              </a:rPr>
              <a:t>Manually label the review </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0" lvl="0" indent="0" algn="l" rtl="0">
              <a:spcBef>
                <a:spcPts val="0"/>
              </a:spcBef>
              <a:spcAft>
                <a:spcPts val="0"/>
              </a:spcAft>
              <a:buNone/>
            </a:pPr>
            <a:r>
              <a:rPr lang="en-US" sz="1400">
                <a:latin typeface="Arial"/>
                <a:ea typeface="Arial"/>
                <a:cs typeface="Arial"/>
                <a:sym typeface="Arial"/>
              </a:rPr>
              <a:t>Reason :  </a:t>
            </a:r>
            <a:endParaRPr sz="1400">
              <a:latin typeface="Arial"/>
              <a:ea typeface="Arial"/>
              <a:cs typeface="Arial"/>
              <a:sym typeface="Arial"/>
            </a:endParaRPr>
          </a:p>
          <a:p>
            <a:pPr marL="0" lvl="0" indent="0" algn="l" rtl="0">
              <a:spcBef>
                <a:spcPts val="0"/>
              </a:spcBef>
              <a:spcAft>
                <a:spcPts val="0"/>
              </a:spcAft>
              <a:buNone/>
            </a:pPr>
            <a:endParaRPr sz="1400">
              <a:latin typeface="Arial"/>
              <a:ea typeface="Arial"/>
              <a:cs typeface="Arial"/>
              <a:sym typeface="Arial"/>
            </a:endParaRPr>
          </a:p>
          <a:p>
            <a:pPr marL="457200" lvl="0" indent="457200" algn="l" rtl="0">
              <a:spcBef>
                <a:spcPts val="0"/>
              </a:spcBef>
              <a:spcAft>
                <a:spcPts val="0"/>
              </a:spcAft>
              <a:buNone/>
            </a:pPr>
            <a:r>
              <a:rPr lang="en-US" sz="1400">
                <a:latin typeface="Arial"/>
                <a:ea typeface="Arial"/>
                <a:cs typeface="Arial"/>
                <a:sym typeface="Arial"/>
              </a:rPr>
              <a:t>Some reviews </a:t>
            </a:r>
            <a:endParaRPr sz="1400">
              <a:latin typeface="Arial"/>
              <a:ea typeface="Arial"/>
              <a:cs typeface="Arial"/>
              <a:sym typeface="Arial"/>
            </a:endParaRPr>
          </a:p>
          <a:p>
            <a:pPr marL="914400" lvl="0" indent="-317500" algn="l" rtl="0">
              <a:spcBef>
                <a:spcPts val="0"/>
              </a:spcBef>
              <a:spcAft>
                <a:spcPts val="0"/>
              </a:spcAft>
              <a:buClr>
                <a:schemeClr val="dk1"/>
              </a:buClr>
              <a:buSzPts val="1400"/>
              <a:buChar char="●"/>
            </a:pPr>
            <a:r>
              <a:rPr lang="en-US" sz="1400">
                <a:latin typeface="Arial"/>
                <a:ea typeface="Arial"/>
                <a:cs typeface="Arial"/>
                <a:sym typeface="Arial"/>
              </a:rPr>
              <a:t>Score is high </a:t>
            </a:r>
            <a:endParaRPr sz="14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400">
                <a:latin typeface="Arial"/>
                <a:ea typeface="Arial"/>
                <a:cs typeface="Arial"/>
                <a:sym typeface="Arial"/>
              </a:rPr>
              <a:t> But it should be negative reviews</a:t>
            </a:r>
            <a:endParaRPr sz="160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600">
              <a:latin typeface="Arial"/>
              <a:ea typeface="Arial"/>
              <a:cs typeface="Arial"/>
              <a:sym typeface="Arial"/>
            </a:endParaRPr>
          </a:p>
        </p:txBody>
      </p:sp>
      <p:sp>
        <p:nvSpPr>
          <p:cNvPr id="374" name="Google Shape;3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913077bef_4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5913077bef_4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138d4173c_2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138d4173c_2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5138d4173c_2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138d4173c_5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5138d4173c_5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913077bef_1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913077bef_1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5913077bef_1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delete</a:t>
            </a:r>
            <a:endParaRPr/>
          </a:p>
        </p:txBody>
      </p:sp>
      <p:sp>
        <p:nvSpPr>
          <p:cNvPr id="248" name="Google Shape;24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913077bef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913077bef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5913077bef_3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10"/>
        <p:cNvGrpSpPr/>
        <p:nvPr/>
      </p:nvGrpSpPr>
      <p:grpSpPr>
        <a:xfrm>
          <a:off x="0" y="0"/>
          <a:ext cx="0" cy="0"/>
          <a:chOff x="0" y="0"/>
          <a:chExt cx="0" cy="0"/>
        </a:xfrm>
      </p:grpSpPr>
      <p:pic>
        <p:nvPicPr>
          <p:cNvPr id="11" name="Google Shape;11;p2" descr="shield.png"/>
          <p:cNvPicPr preferRelativeResize="0"/>
          <p:nvPr/>
        </p:nvPicPr>
        <p:blipFill rotWithShape="1">
          <a:blip r:embed="rId2">
            <a:alphaModFix/>
          </a:blip>
          <a:srcRect/>
          <a:stretch/>
        </p:blipFill>
        <p:spPr>
          <a:xfrm>
            <a:off x="3927063" y="1170132"/>
            <a:ext cx="5216937" cy="5687868"/>
          </a:xfrm>
          <a:prstGeom prst="rect">
            <a:avLst/>
          </a:prstGeom>
          <a:noFill/>
          <a:ln>
            <a:noFill/>
          </a:ln>
        </p:spPr>
      </p:pic>
      <p:sp>
        <p:nvSpPr>
          <p:cNvPr id="12" name="Google Shape;12;p2"/>
          <p:cNvSpPr txBox="1">
            <a:spLocks noGrp="1"/>
          </p:cNvSpPr>
          <p:nvPr>
            <p:ph type="body" idx="1"/>
          </p:nvPr>
        </p:nvSpPr>
        <p:spPr>
          <a:xfrm>
            <a:off x="123826" y="3534870"/>
            <a:ext cx="3828116"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body" idx="3"/>
          </p:nvPr>
        </p:nvSpPr>
        <p:spPr>
          <a:xfrm>
            <a:off x="115889" y="4898571"/>
            <a:ext cx="3845138"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5" name="Google Shape;15;p2"/>
          <p:cNvGrpSpPr/>
          <p:nvPr/>
        </p:nvGrpSpPr>
        <p:grpSpPr>
          <a:xfrm>
            <a:off x="0" y="6419355"/>
            <a:ext cx="9144000" cy="438645"/>
            <a:chOff x="0" y="4172975"/>
            <a:chExt cx="9144000" cy="438645"/>
          </a:xfrm>
        </p:grpSpPr>
        <p:cxnSp>
          <p:nvCxnSpPr>
            <p:cNvPr id="16" name="Google Shape;16;p2"/>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7" name="Google Shape;17;p2"/>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18" name="Google Shape;18;p2"/>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9" name="Google Shape;19;p2"/>
          <p:cNvGrpSpPr/>
          <p:nvPr/>
        </p:nvGrpSpPr>
        <p:grpSpPr>
          <a:xfrm>
            <a:off x="0" y="12207"/>
            <a:ext cx="9144000" cy="557"/>
            <a:chOff x="0" y="12207"/>
            <a:chExt cx="9144000" cy="557"/>
          </a:xfrm>
        </p:grpSpPr>
        <p:cxnSp>
          <p:nvCxnSpPr>
            <p:cNvPr id="20" name="Google Shape;20;p2"/>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21" name="Google Shape;21;p2"/>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22" name="Google Shape;22;p2"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130"/>
        <p:cNvGrpSpPr/>
        <p:nvPr/>
      </p:nvGrpSpPr>
      <p:grpSpPr>
        <a:xfrm>
          <a:off x="0" y="0"/>
          <a:ext cx="0" cy="0"/>
          <a:chOff x="0" y="0"/>
          <a:chExt cx="0" cy="0"/>
        </a:xfrm>
      </p:grpSpPr>
      <p:sp>
        <p:nvSpPr>
          <p:cNvPr id="131" name="Google Shape;131;p12"/>
          <p:cNvSpPr txBox="1">
            <a:spLocks noGrp="1"/>
          </p:cNvSpPr>
          <p:nvPr>
            <p:ph type="body" idx="1"/>
          </p:nvPr>
        </p:nvSpPr>
        <p:spPr>
          <a:xfrm>
            <a:off x="227013" y="1709351"/>
            <a:ext cx="8691562" cy="4384542"/>
          </a:xfrm>
          <a:prstGeom prst="rect">
            <a:avLst/>
          </a:prstGeom>
          <a:noFill/>
          <a:ln>
            <a:noFill/>
          </a:ln>
        </p:spPr>
        <p:txBody>
          <a:bodyPr spcFirstLastPara="1" wrap="square" lIns="91425" tIns="45700" rIns="91425" bIns="45700"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12"/>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3" name="Google Shape;133;p12"/>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135"/>
        <p:cNvGrpSpPr/>
        <p:nvPr/>
      </p:nvGrpSpPr>
      <p:grpSpPr>
        <a:xfrm>
          <a:off x="0" y="0"/>
          <a:ext cx="0" cy="0"/>
          <a:chOff x="0" y="0"/>
          <a:chExt cx="0" cy="0"/>
        </a:xfrm>
      </p:grpSpPr>
      <p:sp>
        <p:nvSpPr>
          <p:cNvPr id="136" name="Google Shape;136;p13"/>
          <p:cNvSpPr txBox="1">
            <a:spLocks noGrp="1"/>
          </p:cNvSpPr>
          <p:nvPr>
            <p:ph type="body" idx="1"/>
          </p:nvPr>
        </p:nvSpPr>
        <p:spPr>
          <a:xfrm>
            <a:off x="227013" y="1709351"/>
            <a:ext cx="8691562" cy="4384543"/>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7" name="Google Shape;137;p13"/>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8" name="Google Shape;138;p13"/>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9" name="Google Shape;139;p13"/>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head w/ No Bullets 2 col">
  <p:cSld name="Subhead w/ No Bullets 2 col">
    <p:spTree>
      <p:nvGrpSpPr>
        <p:cNvPr id="1" name="Shape 140"/>
        <p:cNvGrpSpPr/>
        <p:nvPr/>
      </p:nvGrpSpPr>
      <p:grpSpPr>
        <a:xfrm>
          <a:off x="0" y="0"/>
          <a:ext cx="0" cy="0"/>
          <a:chOff x="0" y="0"/>
          <a:chExt cx="0" cy="0"/>
        </a:xfrm>
      </p:grpSpPr>
      <p:sp>
        <p:nvSpPr>
          <p:cNvPr id="141" name="Google Shape;141;p14"/>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2" name="Google Shape;142;p14"/>
          <p:cNvSpPr txBox="1">
            <a:spLocks noGrp="1"/>
          </p:cNvSpPr>
          <p:nvPr>
            <p:ph type="body" idx="1"/>
          </p:nvPr>
        </p:nvSpPr>
        <p:spPr>
          <a:xfrm>
            <a:off x="227013" y="1709351"/>
            <a:ext cx="4214555" cy="4384543"/>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3" name="Google Shape;143;p14"/>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4" name="Google Shape;144;p14"/>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14"/>
          <p:cNvSpPr txBox="1">
            <a:spLocks noGrp="1"/>
          </p:cNvSpPr>
          <p:nvPr>
            <p:ph type="body" idx="3"/>
          </p:nvPr>
        </p:nvSpPr>
        <p:spPr>
          <a:xfrm>
            <a:off x="4620526" y="1709351"/>
            <a:ext cx="4269473" cy="4384543"/>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146"/>
        <p:cNvGrpSpPr/>
        <p:nvPr/>
      </p:nvGrpSpPr>
      <p:grpSpPr>
        <a:xfrm>
          <a:off x="0" y="0"/>
          <a:ext cx="0" cy="0"/>
          <a:chOff x="0" y="0"/>
          <a:chExt cx="0" cy="0"/>
        </a:xfrm>
      </p:grpSpPr>
      <p:sp>
        <p:nvSpPr>
          <p:cNvPr id="147" name="Google Shape;147;p15"/>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8" name="Google Shape;148;p15"/>
          <p:cNvSpPr txBox="1">
            <a:spLocks noGrp="1"/>
          </p:cNvSpPr>
          <p:nvPr>
            <p:ph type="body" idx="1"/>
          </p:nvPr>
        </p:nvSpPr>
        <p:spPr>
          <a:xfrm>
            <a:off x="227013" y="1112109"/>
            <a:ext cx="8691562" cy="4981786"/>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Google Shape;149;p15"/>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with no Subhead 2 col">
  <p:cSld name="Title with no Subhead 2 col">
    <p:spTree>
      <p:nvGrpSpPr>
        <p:cNvPr id="1" name="Shape 150"/>
        <p:cNvGrpSpPr/>
        <p:nvPr/>
      </p:nvGrpSpPr>
      <p:grpSpPr>
        <a:xfrm>
          <a:off x="0" y="0"/>
          <a:ext cx="0" cy="0"/>
          <a:chOff x="0" y="0"/>
          <a:chExt cx="0" cy="0"/>
        </a:xfrm>
      </p:grpSpPr>
      <p:sp>
        <p:nvSpPr>
          <p:cNvPr id="151" name="Google Shape;151;p16"/>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2" name="Google Shape;152;p16"/>
          <p:cNvSpPr txBox="1">
            <a:spLocks noGrp="1"/>
          </p:cNvSpPr>
          <p:nvPr>
            <p:ph type="body" idx="1"/>
          </p:nvPr>
        </p:nvSpPr>
        <p:spPr>
          <a:xfrm>
            <a:off x="227013" y="1112109"/>
            <a:ext cx="4248879" cy="4981786"/>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Google Shape;153;p16"/>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4" name="Google Shape;154;p16"/>
          <p:cNvSpPr txBox="1">
            <a:spLocks noGrp="1"/>
          </p:cNvSpPr>
          <p:nvPr>
            <p:ph type="body" idx="2"/>
          </p:nvPr>
        </p:nvSpPr>
        <p:spPr>
          <a:xfrm>
            <a:off x="4661715" y="1112109"/>
            <a:ext cx="4248879" cy="4981786"/>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156"/>
        <p:cNvGrpSpPr/>
        <p:nvPr/>
      </p:nvGrpSpPr>
      <p:grpSpPr>
        <a:xfrm>
          <a:off x="0" y="0"/>
          <a:ext cx="0" cy="0"/>
          <a:chOff x="0" y="0"/>
          <a:chExt cx="0" cy="0"/>
        </a:xfrm>
      </p:grpSpPr>
      <p:grpSp>
        <p:nvGrpSpPr>
          <p:cNvPr id="157" name="Google Shape;157;p18"/>
          <p:cNvGrpSpPr/>
          <p:nvPr/>
        </p:nvGrpSpPr>
        <p:grpSpPr>
          <a:xfrm>
            <a:off x="0" y="5245111"/>
            <a:ext cx="9144000" cy="1612889"/>
            <a:chOff x="-1276426" y="5245111"/>
            <a:chExt cx="9144000" cy="1612889"/>
          </a:xfrm>
        </p:grpSpPr>
        <p:cxnSp>
          <p:nvCxnSpPr>
            <p:cNvPr id="158" name="Google Shape;158;p18"/>
            <p:cNvCxnSpPr/>
            <p:nvPr/>
          </p:nvCxnSpPr>
          <p:spPr>
            <a:xfrm>
              <a:off x="4822622" y="5245111"/>
              <a:ext cx="3044952" cy="0"/>
            </a:xfrm>
            <a:prstGeom prst="straightConnector1">
              <a:avLst/>
            </a:prstGeom>
            <a:noFill/>
            <a:ln w="50800" cap="flat" cmpd="sng">
              <a:solidFill>
                <a:srgbClr val="DF7023"/>
              </a:solidFill>
              <a:prstDash val="solid"/>
              <a:round/>
              <a:headEnd type="none" w="sm" len="sm"/>
              <a:tailEnd type="none" w="sm" len="sm"/>
            </a:ln>
          </p:spPr>
        </p:cxnSp>
        <p:cxnSp>
          <p:nvCxnSpPr>
            <p:cNvPr id="159" name="Google Shape;159;p18"/>
            <p:cNvCxnSpPr/>
            <p:nvPr/>
          </p:nvCxnSpPr>
          <p:spPr>
            <a:xfrm>
              <a:off x="-1276426" y="5245668"/>
              <a:ext cx="6099048" cy="0"/>
            </a:xfrm>
            <a:prstGeom prst="straightConnector1">
              <a:avLst/>
            </a:prstGeom>
            <a:noFill/>
            <a:ln w="50800" cap="flat" cmpd="sng">
              <a:solidFill>
                <a:srgbClr val="0F787D"/>
              </a:solidFill>
              <a:prstDash val="solid"/>
              <a:round/>
              <a:headEnd type="none" w="sm" len="sm"/>
              <a:tailEnd type="none" w="sm" len="sm"/>
            </a:ln>
          </p:spPr>
        </p:cxnSp>
        <p:sp>
          <p:nvSpPr>
            <p:cNvPr id="160" name="Google Shape;160;p18"/>
            <p:cNvSpPr/>
            <p:nvPr/>
          </p:nvSpPr>
          <p:spPr>
            <a:xfrm>
              <a:off x="-1276426" y="5272276"/>
              <a:ext cx="9144000" cy="158572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61" name="Google Shape;161;p18"/>
          <p:cNvSpPr txBox="1">
            <a:spLocks noGrp="1"/>
          </p:cNvSpPr>
          <p:nvPr>
            <p:ph type="subTitle" idx="1"/>
          </p:nvPr>
        </p:nvSpPr>
        <p:spPr>
          <a:xfrm>
            <a:off x="1371600" y="5240939"/>
            <a:ext cx="6400800" cy="1298388"/>
          </a:xfrm>
          <a:prstGeom prst="rect">
            <a:avLst/>
          </a:prstGeom>
          <a:noFill/>
          <a:ln>
            <a:noFill/>
          </a:ln>
        </p:spPr>
        <p:txBody>
          <a:bodyPr spcFirstLastPara="1" wrap="square" lIns="91425" tIns="45700" rIns="91425" bIns="45700" anchor="ctr" anchorCtr="0"/>
          <a:lstStyle>
            <a:lvl1pPr marR="0" lvl="0" algn="ctr" rtl="0">
              <a:lnSpc>
                <a:spcPct val="120000"/>
              </a:lnSpc>
              <a:spcBef>
                <a:spcPts val="0"/>
              </a:spcBef>
              <a:spcAft>
                <a:spcPts val="0"/>
              </a:spcAft>
              <a:buClr>
                <a:srgbClr val="3F3F3F"/>
              </a:buClr>
              <a:buSzPts val="1800"/>
              <a:buFont typeface="Arial"/>
              <a:buNone/>
              <a:defRPr sz="1800" b="0" i="0" u="none" strike="noStrike" cap="none">
                <a:solidFill>
                  <a:srgbClr val="3F3F3F"/>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62" name="Google Shape;162;p18" descr="Stevens-Secondary-PMSColor-R.png"/>
          <p:cNvPicPr preferRelativeResize="0"/>
          <p:nvPr/>
        </p:nvPicPr>
        <p:blipFill rotWithShape="1">
          <a:blip r:embed="rId2">
            <a:alphaModFix/>
          </a:blip>
          <a:srcRect/>
          <a:stretch/>
        </p:blipFill>
        <p:spPr>
          <a:xfrm>
            <a:off x="2805428" y="678404"/>
            <a:ext cx="3544298" cy="3028003"/>
          </a:xfrm>
          <a:prstGeom prst="rect">
            <a:avLst/>
          </a:prstGeom>
          <a:noFill/>
          <a:ln>
            <a:noFill/>
          </a:ln>
        </p:spPr>
      </p:pic>
      <p:pic>
        <p:nvPicPr>
          <p:cNvPr id="163" name="Google Shape;163;p18"/>
          <p:cNvPicPr preferRelativeResize="0"/>
          <p:nvPr/>
        </p:nvPicPr>
        <p:blipFill rotWithShape="1">
          <a:blip r:embed="rId3">
            <a:alphaModFix/>
          </a:blip>
          <a:srcRect/>
          <a:stretch/>
        </p:blipFill>
        <p:spPr>
          <a:xfrm>
            <a:off x="3352800" y="4263995"/>
            <a:ext cx="2438400" cy="368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evens Seal">
  <p:cSld name="Stevens Seal">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25" name="Google Shape;25;p3"/>
          <p:cNvSpPr txBox="1">
            <a:spLocks noGrp="1"/>
          </p:cNvSpPr>
          <p:nvPr>
            <p:ph type="body" idx="1"/>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body" idx="2"/>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body" idx="3"/>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28" name="Google Shape;28;p3"/>
          <p:cNvGrpSpPr/>
          <p:nvPr/>
        </p:nvGrpSpPr>
        <p:grpSpPr>
          <a:xfrm>
            <a:off x="0" y="12207"/>
            <a:ext cx="9144000" cy="557"/>
            <a:chOff x="0" y="12207"/>
            <a:chExt cx="9144000" cy="557"/>
          </a:xfrm>
        </p:grpSpPr>
        <p:cxnSp>
          <p:nvCxnSpPr>
            <p:cNvPr id="29" name="Google Shape;29;p3"/>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30" name="Google Shape;30;p3"/>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31" name="Google Shape;31;p3"/>
          <p:cNvPicPr preferRelativeResize="0"/>
          <p:nvPr/>
        </p:nvPicPr>
        <p:blipFill rotWithShape="1">
          <a:blip r:embed="rId3">
            <a:alphaModFix/>
          </a:blip>
          <a:srcRect/>
          <a:stretch/>
        </p:blipFill>
        <p:spPr>
          <a:xfrm>
            <a:off x="236066" y="-14942"/>
            <a:ext cx="2324100" cy="1320800"/>
          </a:xfrm>
          <a:prstGeom prst="rect">
            <a:avLst/>
          </a:prstGeom>
          <a:noFill/>
          <a:ln>
            <a:noFill/>
          </a:ln>
        </p:spPr>
      </p:pic>
      <p:grpSp>
        <p:nvGrpSpPr>
          <p:cNvPr id="32" name="Google Shape;32;p3"/>
          <p:cNvGrpSpPr/>
          <p:nvPr/>
        </p:nvGrpSpPr>
        <p:grpSpPr>
          <a:xfrm>
            <a:off x="0" y="6419355"/>
            <a:ext cx="9144000" cy="438645"/>
            <a:chOff x="0" y="4172975"/>
            <a:chExt cx="9144000" cy="438645"/>
          </a:xfrm>
        </p:grpSpPr>
        <p:cxnSp>
          <p:nvCxnSpPr>
            <p:cNvPr id="33" name="Google Shape;33;p3"/>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34" name="Google Shape;34;p3"/>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35" name="Google Shape;35;p3"/>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tevens Clock">
  <p:cSld name="Stevens Clock">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38" name="Google Shape;38;p4"/>
          <p:cNvSpPr txBox="1">
            <a:spLocks noGrp="1"/>
          </p:cNvSpPr>
          <p:nvPr>
            <p:ph type="body" idx="1"/>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4"/>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body" idx="3"/>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41" name="Google Shape;41;p4"/>
          <p:cNvGrpSpPr/>
          <p:nvPr/>
        </p:nvGrpSpPr>
        <p:grpSpPr>
          <a:xfrm>
            <a:off x="0" y="6419355"/>
            <a:ext cx="9144000" cy="438645"/>
            <a:chOff x="0" y="4172975"/>
            <a:chExt cx="9144000" cy="438645"/>
          </a:xfrm>
        </p:grpSpPr>
        <p:cxnSp>
          <p:nvCxnSpPr>
            <p:cNvPr id="42" name="Google Shape;42;p4"/>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43" name="Google Shape;43;p4"/>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44" name="Google Shape;44;p4"/>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45" name="Google Shape;45;p4"/>
          <p:cNvGrpSpPr/>
          <p:nvPr/>
        </p:nvGrpSpPr>
        <p:grpSpPr>
          <a:xfrm>
            <a:off x="0" y="12207"/>
            <a:ext cx="9144000" cy="557"/>
            <a:chOff x="0" y="12207"/>
            <a:chExt cx="9144000" cy="557"/>
          </a:xfrm>
        </p:grpSpPr>
        <p:cxnSp>
          <p:nvCxnSpPr>
            <p:cNvPr id="46" name="Google Shape;46;p4"/>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47" name="Google Shape;47;p4"/>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48" name="Google Shape;48;p4"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evens Fountain">
  <p:cSld name="Stevens Fountain">
    <p:spTree>
      <p:nvGrpSpPr>
        <p:cNvPr id="1" name="Shape 49"/>
        <p:cNvGrpSpPr/>
        <p:nvPr/>
      </p:nvGrpSpPr>
      <p:grpSpPr>
        <a:xfrm>
          <a:off x="0" y="0"/>
          <a:ext cx="0" cy="0"/>
          <a:chOff x="0" y="0"/>
          <a:chExt cx="0" cy="0"/>
        </a:xfrm>
      </p:grpSpPr>
      <p:pic>
        <p:nvPicPr>
          <p:cNvPr id="50" name="Google Shape;50;p5"/>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51" name="Google Shape;51;p5"/>
          <p:cNvSpPr txBox="1">
            <a:spLocks noGrp="1"/>
          </p:cNvSpPr>
          <p:nvPr>
            <p:ph type="body" idx="1"/>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body" idx="3"/>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54" name="Google Shape;54;p5"/>
          <p:cNvGrpSpPr/>
          <p:nvPr/>
        </p:nvGrpSpPr>
        <p:grpSpPr>
          <a:xfrm>
            <a:off x="0" y="6419355"/>
            <a:ext cx="9144000" cy="438645"/>
            <a:chOff x="0" y="4172975"/>
            <a:chExt cx="9144000" cy="438645"/>
          </a:xfrm>
        </p:grpSpPr>
        <p:cxnSp>
          <p:nvCxnSpPr>
            <p:cNvPr id="55" name="Google Shape;55;p5"/>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56" name="Google Shape;56;p5"/>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57" name="Google Shape;57;p5"/>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58" name="Google Shape;58;p5"/>
          <p:cNvGrpSpPr/>
          <p:nvPr/>
        </p:nvGrpSpPr>
        <p:grpSpPr>
          <a:xfrm>
            <a:off x="0" y="12207"/>
            <a:ext cx="9144000" cy="557"/>
            <a:chOff x="0" y="12207"/>
            <a:chExt cx="9144000" cy="557"/>
          </a:xfrm>
        </p:grpSpPr>
        <p:cxnSp>
          <p:nvCxnSpPr>
            <p:cNvPr id="59" name="Google Shape;59;p5"/>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60" name="Google Shape;60;p5"/>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61" name="Google Shape;61;p5"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orchbearer">
  <p:cSld name="Torchbearer">
    <p:spTree>
      <p:nvGrpSpPr>
        <p:cNvPr id="1" name="Shape 62"/>
        <p:cNvGrpSpPr/>
        <p:nvPr/>
      </p:nvGrpSpPr>
      <p:grpSpPr>
        <a:xfrm>
          <a:off x="0" y="0"/>
          <a:ext cx="0" cy="0"/>
          <a:chOff x="0" y="0"/>
          <a:chExt cx="0" cy="0"/>
        </a:xfrm>
      </p:grpSpPr>
      <p:pic>
        <p:nvPicPr>
          <p:cNvPr id="63" name="Google Shape;63;p6"/>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64" name="Google Shape;64;p6"/>
          <p:cNvSpPr txBox="1">
            <a:spLocks noGrp="1"/>
          </p:cNvSpPr>
          <p:nvPr>
            <p:ph type="body" idx="1"/>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3"/>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67" name="Google Shape;67;p6"/>
          <p:cNvGrpSpPr/>
          <p:nvPr/>
        </p:nvGrpSpPr>
        <p:grpSpPr>
          <a:xfrm>
            <a:off x="0" y="6419355"/>
            <a:ext cx="9144000" cy="438645"/>
            <a:chOff x="0" y="4172975"/>
            <a:chExt cx="9144000" cy="438645"/>
          </a:xfrm>
        </p:grpSpPr>
        <p:cxnSp>
          <p:nvCxnSpPr>
            <p:cNvPr id="68" name="Google Shape;68;p6"/>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69" name="Google Shape;69;p6"/>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70" name="Google Shape;70;p6"/>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71" name="Google Shape;71;p6"/>
          <p:cNvGrpSpPr/>
          <p:nvPr/>
        </p:nvGrpSpPr>
        <p:grpSpPr>
          <a:xfrm>
            <a:off x="0" y="12207"/>
            <a:ext cx="9144000" cy="557"/>
            <a:chOff x="0" y="12207"/>
            <a:chExt cx="9144000" cy="557"/>
          </a:xfrm>
        </p:grpSpPr>
        <p:cxnSp>
          <p:nvCxnSpPr>
            <p:cNvPr id="72" name="Google Shape;72;p6"/>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73" name="Google Shape;73;p6"/>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74" name="Google Shape;74;p6"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tudents with NYC skyline">
  <p:cSld name="Students with NYC skyline">
    <p:spTree>
      <p:nvGrpSpPr>
        <p:cNvPr id="1" name="Shape 75"/>
        <p:cNvGrpSpPr/>
        <p:nvPr/>
      </p:nvGrpSpPr>
      <p:grpSpPr>
        <a:xfrm>
          <a:off x="0" y="0"/>
          <a:ext cx="0" cy="0"/>
          <a:chOff x="0" y="0"/>
          <a:chExt cx="0" cy="0"/>
        </a:xfrm>
      </p:grpSpPr>
      <p:pic>
        <p:nvPicPr>
          <p:cNvPr id="76" name="Google Shape;76;p7"/>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77" name="Google Shape;77;p7"/>
          <p:cNvSpPr txBox="1">
            <a:spLocks noGrp="1"/>
          </p:cNvSpPr>
          <p:nvPr>
            <p:ph type="body" idx="1"/>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3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Google Shape;78;p7"/>
          <p:cNvSpPr txBox="1">
            <a:spLocks noGrp="1"/>
          </p:cNvSpPr>
          <p:nvPr>
            <p:ph type="body" idx="2"/>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 name="Google Shape;79;p7"/>
          <p:cNvSpPr txBox="1">
            <a:spLocks noGrp="1"/>
          </p:cNvSpPr>
          <p:nvPr>
            <p:ph type="body" idx="3"/>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80" name="Google Shape;80;p7"/>
          <p:cNvGrpSpPr/>
          <p:nvPr/>
        </p:nvGrpSpPr>
        <p:grpSpPr>
          <a:xfrm>
            <a:off x="0" y="6419355"/>
            <a:ext cx="9144000" cy="438645"/>
            <a:chOff x="0" y="4172975"/>
            <a:chExt cx="9144000" cy="438645"/>
          </a:xfrm>
        </p:grpSpPr>
        <p:cxnSp>
          <p:nvCxnSpPr>
            <p:cNvPr id="81" name="Google Shape;81;p7"/>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82" name="Google Shape;82;p7"/>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83" name="Google Shape;83;p7"/>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84" name="Google Shape;84;p7"/>
          <p:cNvGrpSpPr/>
          <p:nvPr/>
        </p:nvGrpSpPr>
        <p:grpSpPr>
          <a:xfrm>
            <a:off x="0" y="12207"/>
            <a:ext cx="9144000" cy="557"/>
            <a:chOff x="0" y="12207"/>
            <a:chExt cx="9144000" cy="557"/>
          </a:xfrm>
        </p:grpSpPr>
        <p:cxnSp>
          <p:nvCxnSpPr>
            <p:cNvPr id="85" name="Google Shape;85;p7"/>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86" name="Google Shape;86;p7"/>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87" name="Google Shape;87;p7"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dwin A Stevens Hall">
  <p:cSld name="Edwin A Stevens Hall">
    <p:spTree>
      <p:nvGrpSpPr>
        <p:cNvPr id="1" name="Shape 88"/>
        <p:cNvGrpSpPr/>
        <p:nvPr/>
      </p:nvGrpSpPr>
      <p:grpSpPr>
        <a:xfrm>
          <a:off x="0" y="0"/>
          <a:ext cx="0" cy="0"/>
          <a:chOff x="0" y="0"/>
          <a:chExt cx="0" cy="0"/>
        </a:xfrm>
      </p:grpSpPr>
      <p:pic>
        <p:nvPicPr>
          <p:cNvPr id="89" name="Google Shape;89;p8"/>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90" name="Google Shape;90;p8"/>
          <p:cNvSpPr txBox="1">
            <a:spLocks noGrp="1"/>
          </p:cNvSpPr>
          <p:nvPr>
            <p:ph type="body" idx="1"/>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8"/>
          <p:cNvSpPr txBox="1">
            <a:spLocks noGrp="1"/>
          </p:cNvSpPr>
          <p:nvPr>
            <p:ph type="body" idx="2"/>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8"/>
          <p:cNvSpPr txBox="1">
            <a:spLocks noGrp="1"/>
          </p:cNvSpPr>
          <p:nvPr>
            <p:ph type="body" idx="3"/>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93" name="Google Shape;93;p8"/>
          <p:cNvGrpSpPr/>
          <p:nvPr/>
        </p:nvGrpSpPr>
        <p:grpSpPr>
          <a:xfrm>
            <a:off x="0" y="6419355"/>
            <a:ext cx="9144000" cy="438645"/>
            <a:chOff x="0" y="4172975"/>
            <a:chExt cx="9144000" cy="438645"/>
          </a:xfrm>
        </p:grpSpPr>
        <p:cxnSp>
          <p:nvCxnSpPr>
            <p:cNvPr id="94" name="Google Shape;94;p8"/>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95" name="Google Shape;95;p8"/>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96" name="Google Shape;96;p8"/>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7" name="Google Shape;97;p8"/>
          <p:cNvGrpSpPr/>
          <p:nvPr/>
        </p:nvGrpSpPr>
        <p:grpSpPr>
          <a:xfrm>
            <a:off x="0" y="12207"/>
            <a:ext cx="9144000" cy="557"/>
            <a:chOff x="0" y="12207"/>
            <a:chExt cx="9144000" cy="557"/>
          </a:xfrm>
        </p:grpSpPr>
        <p:cxnSp>
          <p:nvCxnSpPr>
            <p:cNvPr id="98" name="Google Shape;98;p8"/>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99" name="Google Shape;99;p8"/>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100" name="Google Shape;100;p8"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mpus Aerial">
  <p:cSld name="Campus Aerial">
    <p:spTree>
      <p:nvGrpSpPr>
        <p:cNvPr id="1" name="Shape 101"/>
        <p:cNvGrpSpPr/>
        <p:nvPr/>
      </p:nvGrpSpPr>
      <p:grpSpPr>
        <a:xfrm>
          <a:off x="0" y="0"/>
          <a:ext cx="0" cy="0"/>
          <a:chOff x="0" y="0"/>
          <a:chExt cx="0" cy="0"/>
        </a:xfrm>
      </p:grpSpPr>
      <p:pic>
        <p:nvPicPr>
          <p:cNvPr id="102" name="Google Shape;102;p9"/>
          <p:cNvPicPr preferRelativeResize="0"/>
          <p:nvPr/>
        </p:nvPicPr>
        <p:blipFill rotWithShape="1">
          <a:blip r:embed="rId2">
            <a:alphaModFix/>
          </a:blip>
          <a:srcRect/>
          <a:stretch/>
        </p:blipFill>
        <p:spPr>
          <a:xfrm>
            <a:off x="3786187" y="0"/>
            <a:ext cx="5357812" cy="6858000"/>
          </a:xfrm>
          <a:prstGeom prst="rect">
            <a:avLst/>
          </a:prstGeom>
          <a:noFill/>
          <a:ln>
            <a:noFill/>
          </a:ln>
        </p:spPr>
      </p:pic>
      <p:sp>
        <p:nvSpPr>
          <p:cNvPr id="103" name="Google Shape;103;p9"/>
          <p:cNvSpPr txBox="1">
            <a:spLocks noGrp="1"/>
          </p:cNvSpPr>
          <p:nvPr>
            <p:ph type="body" idx="1"/>
          </p:nvPr>
        </p:nvSpPr>
        <p:spPr>
          <a:xfrm>
            <a:off x="115889" y="4898571"/>
            <a:ext cx="5008936" cy="1256167"/>
          </a:xfrm>
          <a:prstGeom prst="rect">
            <a:avLst/>
          </a:prstGeom>
          <a:noFill/>
          <a:ln>
            <a:noFill/>
          </a:ln>
        </p:spPr>
        <p:txBody>
          <a:bodyPr spcFirstLastPara="1" wrap="square" lIns="91425" tIns="45700" rIns="91425" bIns="45700" anchor="t" anchorCtr="0"/>
          <a:lstStyle>
            <a:lvl1pPr marL="457200" marR="0" lvl="0" indent="-228600" algn="l" rtl="0">
              <a:lnSpc>
                <a:spcPct val="13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Google Shape;104;p9"/>
          <p:cNvSpPr txBox="1">
            <a:spLocks noGrp="1"/>
          </p:cNvSpPr>
          <p:nvPr>
            <p:ph type="body" idx="2"/>
          </p:nvPr>
        </p:nvSpPr>
        <p:spPr>
          <a:xfrm>
            <a:off x="123825" y="3534870"/>
            <a:ext cx="4993528" cy="1204686"/>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5" name="Google Shape;105;p9"/>
          <p:cNvSpPr txBox="1">
            <a:spLocks noGrp="1"/>
          </p:cNvSpPr>
          <p:nvPr>
            <p:ph type="body" idx="3"/>
          </p:nvPr>
        </p:nvSpPr>
        <p:spPr>
          <a:xfrm>
            <a:off x="123825" y="1725705"/>
            <a:ext cx="5000999" cy="1648865"/>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06" name="Google Shape;106;p9"/>
          <p:cNvGrpSpPr/>
          <p:nvPr/>
        </p:nvGrpSpPr>
        <p:grpSpPr>
          <a:xfrm>
            <a:off x="0" y="6419355"/>
            <a:ext cx="9144000" cy="438645"/>
            <a:chOff x="0" y="4172975"/>
            <a:chExt cx="9144000" cy="438645"/>
          </a:xfrm>
        </p:grpSpPr>
        <p:cxnSp>
          <p:nvCxnSpPr>
            <p:cNvPr id="107" name="Google Shape;107;p9"/>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08" name="Google Shape;108;p9"/>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109" name="Google Shape;109;p9"/>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10" name="Google Shape;110;p9"/>
          <p:cNvGrpSpPr/>
          <p:nvPr/>
        </p:nvGrpSpPr>
        <p:grpSpPr>
          <a:xfrm>
            <a:off x="0" y="12207"/>
            <a:ext cx="9144000" cy="557"/>
            <a:chOff x="0" y="12207"/>
            <a:chExt cx="9144000" cy="557"/>
          </a:xfrm>
        </p:grpSpPr>
        <p:cxnSp>
          <p:nvCxnSpPr>
            <p:cNvPr id="111" name="Google Shape;111;p9"/>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112" name="Google Shape;112;p9"/>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113" name="Google Shape;113;p9" descr="top-logo.png"/>
          <p:cNvPicPr preferRelativeResize="0"/>
          <p:nvPr/>
        </p:nvPicPr>
        <p:blipFill rotWithShape="1">
          <a:blip r:embed="rId3">
            <a:alphaModFix/>
          </a:blip>
          <a:srcRect/>
          <a:stretch/>
        </p:blipFill>
        <p:spPr>
          <a:xfrm>
            <a:off x="244475" y="-6350"/>
            <a:ext cx="2298700" cy="130636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bhead w/ Bullets 2 col">
  <p:cSld name="Subhead w/ Bullets 2 col">
    <p:spTree>
      <p:nvGrpSpPr>
        <p:cNvPr id="1" name="Shape 124"/>
        <p:cNvGrpSpPr/>
        <p:nvPr/>
      </p:nvGrpSpPr>
      <p:grpSpPr>
        <a:xfrm>
          <a:off x="0" y="0"/>
          <a:ext cx="0" cy="0"/>
          <a:chOff x="0" y="0"/>
          <a:chExt cx="0" cy="0"/>
        </a:xfrm>
      </p:grpSpPr>
      <p:sp>
        <p:nvSpPr>
          <p:cNvPr id="125" name="Google Shape;125;p11"/>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6" name="Google Shape;126;p11"/>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7" name="Google Shape;127;p11"/>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8" name="Google Shape;128;p11"/>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Google Shape;129;p11"/>
          <p:cNvSpPr txBox="1">
            <a:spLocks noGrp="1"/>
          </p:cNvSpPr>
          <p:nvPr>
            <p:ph type="body" idx="3"/>
          </p:nvPr>
        </p:nvSpPr>
        <p:spPr>
          <a:xfrm>
            <a:off x="4627391" y="1709351"/>
            <a:ext cx="4242014" cy="4384542"/>
          </a:xfrm>
          <a:prstGeom prst="rect">
            <a:avLst/>
          </a:prstGeom>
          <a:noFill/>
          <a:ln>
            <a:noFill/>
          </a:ln>
        </p:spPr>
        <p:txBody>
          <a:bodyPr spcFirstLastPara="1" wrap="square" lIns="91425" tIns="45700" rIns="91425" bIns="45700"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cxnSp>
        <p:nvCxnSpPr>
          <p:cNvPr id="115" name="Google Shape;115;p10"/>
          <p:cNvCxnSpPr/>
          <p:nvPr/>
        </p:nvCxnSpPr>
        <p:spPr>
          <a:xfrm>
            <a:off x="6099048" y="641935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16" name="Google Shape;116;p10"/>
          <p:cNvCxnSpPr/>
          <p:nvPr/>
        </p:nvCxnSpPr>
        <p:spPr>
          <a:xfrm>
            <a:off x="0" y="6419912"/>
            <a:ext cx="6099048" cy="0"/>
          </a:xfrm>
          <a:prstGeom prst="straightConnector1">
            <a:avLst/>
          </a:prstGeom>
          <a:noFill/>
          <a:ln w="50800" cap="flat" cmpd="sng">
            <a:solidFill>
              <a:srgbClr val="0F787D"/>
            </a:solidFill>
            <a:prstDash val="solid"/>
            <a:round/>
            <a:headEnd type="none" w="sm" len="sm"/>
            <a:tailEnd type="none" w="sm" len="sm"/>
          </a:ln>
        </p:spPr>
      </p:cxnSp>
      <p:sp>
        <p:nvSpPr>
          <p:cNvPr id="117" name="Google Shape;117;p10"/>
          <p:cNvSpPr/>
          <p:nvPr/>
        </p:nvSpPr>
        <p:spPr>
          <a:xfrm>
            <a:off x="0" y="644652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8" name="Google Shape;118;p10"/>
          <p:cNvPicPr preferRelativeResize="0"/>
          <p:nvPr/>
        </p:nvPicPr>
        <p:blipFill rotWithShape="1">
          <a:blip r:embed="rId8">
            <a:alphaModFix/>
          </a:blip>
          <a:srcRect/>
          <a:stretch/>
        </p:blipFill>
        <p:spPr>
          <a:xfrm>
            <a:off x="5391150" y="6584950"/>
            <a:ext cx="2933700" cy="127000"/>
          </a:xfrm>
          <a:prstGeom prst="rect">
            <a:avLst/>
          </a:prstGeom>
          <a:noFill/>
          <a:ln>
            <a:noFill/>
          </a:ln>
        </p:spPr>
      </p:pic>
      <p:sp>
        <p:nvSpPr>
          <p:cNvPr id="119" name="Google Shape;119;p10"/>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120" name="Google Shape;120;p10"/>
          <p:cNvGrpSpPr/>
          <p:nvPr/>
        </p:nvGrpSpPr>
        <p:grpSpPr>
          <a:xfrm>
            <a:off x="0" y="0"/>
            <a:ext cx="9144000" cy="928827"/>
            <a:chOff x="0" y="0"/>
            <a:chExt cx="9144000" cy="928827"/>
          </a:xfrm>
        </p:grpSpPr>
        <p:cxnSp>
          <p:nvCxnSpPr>
            <p:cNvPr id="121" name="Google Shape;121;p10"/>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122" name="Google Shape;122;p10"/>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123" name="Google Shape;123;p10"/>
            <p:cNvPicPr preferRelativeResize="0"/>
            <p:nvPr/>
          </p:nvPicPr>
          <p:blipFill rotWithShape="1">
            <a:blip r:embed="rId9">
              <a:alphaModFix/>
            </a:blip>
            <a:srcRect t="13018" r="68665"/>
            <a:stretch/>
          </p:blipFill>
          <p:spPr>
            <a:xfrm>
              <a:off x="8323018" y="0"/>
              <a:ext cx="588774" cy="928827"/>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yelp.com/search?find_desc=Restaurants&amp;find_loc=Manhattan,%20NY" TargetMode="External"/><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body" idx="1"/>
          </p:nvPr>
        </p:nvSpPr>
        <p:spPr>
          <a:xfrm>
            <a:off x="123826" y="3534870"/>
            <a:ext cx="3828116" cy="120468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000"/>
              <a:buNone/>
            </a:pPr>
            <a:r>
              <a:rPr lang="en-US"/>
              <a:t>Web Scraping </a:t>
            </a:r>
            <a:endParaRPr/>
          </a:p>
          <a:p>
            <a:pPr marL="0" lvl="0" indent="0" algn="l" rtl="0">
              <a:lnSpc>
                <a:spcPct val="100000"/>
              </a:lnSpc>
              <a:spcBef>
                <a:spcPts val="0"/>
              </a:spcBef>
              <a:spcAft>
                <a:spcPts val="0"/>
              </a:spcAft>
              <a:buClr>
                <a:schemeClr val="dk1"/>
              </a:buClr>
              <a:buSzPts val="2000"/>
              <a:buNone/>
            </a:pPr>
            <a:r>
              <a:rPr lang="en-US"/>
              <a:t>EDA</a:t>
            </a:r>
            <a:endParaRPr/>
          </a:p>
          <a:p>
            <a:pPr marL="0" lvl="0" indent="0" algn="l" rtl="0">
              <a:lnSpc>
                <a:spcPct val="100000"/>
              </a:lnSpc>
              <a:spcBef>
                <a:spcPts val="0"/>
              </a:spcBef>
              <a:spcAft>
                <a:spcPts val="0"/>
              </a:spcAft>
              <a:buClr>
                <a:schemeClr val="dk1"/>
              </a:buClr>
              <a:buSzPts val="2000"/>
              <a:buNone/>
            </a:pPr>
            <a:r>
              <a:rPr lang="en-US"/>
              <a:t>Sentiment Analysis</a:t>
            </a:r>
            <a:endParaRPr/>
          </a:p>
          <a:p>
            <a:pPr marL="0" lvl="0" indent="0" algn="l" rtl="0">
              <a:lnSpc>
                <a:spcPct val="100000"/>
              </a:lnSpc>
              <a:spcBef>
                <a:spcPts val="0"/>
              </a:spcBef>
              <a:spcAft>
                <a:spcPts val="0"/>
              </a:spcAft>
              <a:buClr>
                <a:schemeClr val="dk1"/>
              </a:buClr>
              <a:buSzPts val="2000"/>
              <a:buNone/>
            </a:pPr>
            <a:r>
              <a:rPr lang="en-US"/>
              <a:t>Text Classification</a:t>
            </a:r>
            <a:endParaRPr/>
          </a:p>
          <a:p>
            <a:pPr marL="0" lvl="0" indent="0" algn="l" rtl="0">
              <a:lnSpc>
                <a:spcPct val="100000"/>
              </a:lnSpc>
              <a:spcBef>
                <a:spcPts val="0"/>
              </a:spcBef>
              <a:spcAft>
                <a:spcPts val="0"/>
              </a:spcAft>
              <a:buClr>
                <a:schemeClr val="dk1"/>
              </a:buClr>
              <a:buSzPts val="2000"/>
              <a:buNone/>
            </a:pPr>
            <a:endParaRPr/>
          </a:p>
        </p:txBody>
      </p:sp>
      <p:sp>
        <p:nvSpPr>
          <p:cNvPr id="169" name="Google Shape;169;p19"/>
          <p:cNvSpPr txBox="1">
            <a:spLocks noGrp="1"/>
          </p:cNvSpPr>
          <p:nvPr>
            <p:ph type="body" idx="2"/>
          </p:nvPr>
        </p:nvSpPr>
        <p:spPr>
          <a:xfrm>
            <a:off x="123825" y="1725700"/>
            <a:ext cx="4245900" cy="1650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latin typeface="Times New Roman"/>
                <a:ea typeface="Times New Roman"/>
                <a:cs typeface="Times New Roman"/>
                <a:sym typeface="Times New Roman"/>
              </a:rPr>
              <a:t>Manhattan Restaurants Reviews on Yelp</a:t>
            </a:r>
            <a:endParaRPr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3000"/>
              <a:buNone/>
            </a:pPr>
            <a:endParaRPr dirty="0"/>
          </a:p>
        </p:txBody>
      </p:sp>
      <p:sp>
        <p:nvSpPr>
          <p:cNvPr id="170" name="Google Shape;170;p19"/>
          <p:cNvSpPr txBox="1">
            <a:spLocks noGrp="1"/>
          </p:cNvSpPr>
          <p:nvPr>
            <p:ph type="body" idx="3"/>
          </p:nvPr>
        </p:nvSpPr>
        <p:spPr>
          <a:xfrm>
            <a:off x="115889" y="4898571"/>
            <a:ext cx="3845138" cy="1256167"/>
          </a:xfrm>
          <a:prstGeom prst="rect">
            <a:avLst/>
          </a:prstGeom>
          <a:noFill/>
          <a:ln>
            <a:noFill/>
          </a:ln>
        </p:spPr>
        <p:txBody>
          <a:bodyPr spcFirstLastPara="1" wrap="square" lIns="91425" tIns="45700" rIns="91425" bIns="45700" anchor="t" anchorCtr="0">
            <a:noAutofit/>
          </a:bodyPr>
          <a:lstStyle/>
          <a:p>
            <a:pPr marL="0" indent="0"/>
            <a:r>
              <a:rPr lang="en-US" dirty="0"/>
              <a:t>Hongyi Chen </a:t>
            </a:r>
          </a:p>
          <a:p>
            <a:pPr marL="0" marR="0" lvl="0" indent="0" algn="l" rtl="0">
              <a:lnSpc>
                <a:spcPct val="120000"/>
              </a:lnSpc>
              <a:spcBef>
                <a:spcPts val="0"/>
              </a:spcBef>
              <a:spcAft>
                <a:spcPts val="0"/>
              </a:spcAft>
              <a:buClr>
                <a:schemeClr val="dk1"/>
              </a:buClr>
              <a:buSzPts val="1400"/>
              <a:buFont typeface="Arial"/>
              <a:buNone/>
            </a:pPr>
            <a:r>
              <a:rPr lang="en-US" dirty="0"/>
              <a:t>Tingyi Lu</a:t>
            </a:r>
            <a:endParaRPr dirty="0"/>
          </a:p>
          <a:p>
            <a:pPr marL="0" marR="0" lvl="0" indent="0" algn="l" rtl="0">
              <a:lnSpc>
                <a:spcPct val="120000"/>
              </a:lnSpc>
              <a:spcBef>
                <a:spcPts val="0"/>
              </a:spcBef>
              <a:spcAft>
                <a:spcPts val="0"/>
              </a:spcAft>
              <a:buClr>
                <a:schemeClr val="dk1"/>
              </a:buClr>
              <a:buSzPts val="1400"/>
              <a:buFont typeface="Arial"/>
              <a:buNone/>
            </a:pPr>
            <a:r>
              <a:rPr lang="en-US" dirty="0" err="1"/>
              <a:t>Xiaomin</a:t>
            </a:r>
            <a:r>
              <a:rPr lang="en-US" dirty="0"/>
              <a:t> Yang</a:t>
            </a:r>
            <a:endParaRPr dirty="0"/>
          </a:p>
          <a:p>
            <a:pPr marL="0" marR="0" lvl="0" indent="0" algn="l" rtl="0">
              <a:lnSpc>
                <a:spcPct val="120000"/>
              </a:lnSpc>
              <a:spcBef>
                <a:spcPts val="0"/>
              </a:spcBef>
              <a:spcAft>
                <a:spcPts val="0"/>
              </a:spcAft>
              <a:buClr>
                <a:schemeClr val="dk1"/>
              </a:buClr>
              <a:buSzPts val="1400"/>
              <a:buFont typeface="Arial"/>
              <a:buNone/>
            </a:pPr>
            <a:r>
              <a:rPr lang="en-US" dirty="0" err="1"/>
              <a:t>Junhan</a:t>
            </a:r>
            <a:r>
              <a:rPr lang="en-US" dirty="0"/>
              <a:t> Zhou</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8"/>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sp>
        <p:nvSpPr>
          <p:cNvPr id="268" name="Google Shape;268;p28"/>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EDA</a:t>
            </a:r>
            <a:endParaRPr/>
          </a:p>
        </p:txBody>
      </p:sp>
      <p:sp>
        <p:nvSpPr>
          <p:cNvPr id="269" name="Google Shape;269;p28"/>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Length of Reviews</a:t>
            </a:r>
            <a:endParaRPr/>
          </a:p>
        </p:txBody>
      </p:sp>
      <p:pic>
        <p:nvPicPr>
          <p:cNvPr id="270" name="Google Shape;270;p28"/>
          <p:cNvPicPr preferRelativeResize="0"/>
          <p:nvPr/>
        </p:nvPicPr>
        <p:blipFill>
          <a:blip r:embed="rId3">
            <a:alphaModFix/>
          </a:blip>
          <a:stretch>
            <a:fillRect/>
          </a:stretch>
        </p:blipFill>
        <p:spPr>
          <a:xfrm>
            <a:off x="3275661" y="1597274"/>
            <a:ext cx="5747389" cy="3663463"/>
          </a:xfrm>
          <a:prstGeom prst="rect">
            <a:avLst/>
          </a:prstGeom>
          <a:noFill/>
          <a:ln>
            <a:noFill/>
          </a:ln>
        </p:spPr>
      </p:pic>
      <p:sp>
        <p:nvSpPr>
          <p:cNvPr id="271" name="Google Shape;271;p28"/>
          <p:cNvSpPr txBox="1"/>
          <p:nvPr/>
        </p:nvSpPr>
        <p:spPr>
          <a:xfrm>
            <a:off x="515825" y="2250825"/>
            <a:ext cx="2579100" cy="3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highlight>
                  <a:srgbClr val="FFFFFF"/>
                </a:highlight>
                <a:latin typeface="Georgia"/>
                <a:ea typeface="Georgia"/>
                <a:cs typeface="Georgia"/>
                <a:sym typeface="Georgia"/>
              </a:rPr>
              <a:t>From the plot, the </a:t>
            </a:r>
            <a:r>
              <a:rPr lang="en-US" sz="1600">
                <a:solidFill>
                  <a:srgbClr val="FF0000"/>
                </a:solidFill>
                <a:highlight>
                  <a:srgbClr val="FFFFFF"/>
                </a:highlight>
                <a:latin typeface="Georgia"/>
                <a:ea typeface="Georgia"/>
                <a:cs typeface="Georgia"/>
                <a:sym typeface="Georgia"/>
              </a:rPr>
              <a:t>3-score</a:t>
            </a:r>
            <a:r>
              <a:rPr lang="en-US" sz="1600">
                <a:solidFill>
                  <a:schemeClr val="dk1"/>
                </a:solidFill>
                <a:highlight>
                  <a:srgbClr val="FFFFFF"/>
                </a:highlight>
                <a:latin typeface="Georgia"/>
                <a:ea typeface="Georgia"/>
                <a:cs typeface="Georgia"/>
                <a:sym typeface="Georgia"/>
              </a:rPr>
              <a:t> and </a:t>
            </a:r>
            <a:r>
              <a:rPr lang="en-US" sz="1600">
                <a:solidFill>
                  <a:srgbClr val="FF0000"/>
                </a:solidFill>
                <a:highlight>
                  <a:srgbClr val="FFFFFF"/>
                </a:highlight>
                <a:latin typeface="Georgia"/>
                <a:ea typeface="Georgia"/>
                <a:cs typeface="Georgia"/>
                <a:sym typeface="Georgia"/>
              </a:rPr>
              <a:t>4.5-score</a:t>
            </a:r>
            <a:r>
              <a:rPr lang="en-US" sz="1600">
                <a:solidFill>
                  <a:schemeClr val="dk1"/>
                </a:solidFill>
                <a:highlight>
                  <a:srgbClr val="FFFFFF"/>
                </a:highlight>
                <a:latin typeface="Georgia"/>
                <a:ea typeface="Georgia"/>
                <a:cs typeface="Georgia"/>
                <a:sym typeface="Georgia"/>
              </a:rPr>
              <a:t> ratings have much longer review, but there are many outliers (which can be seen as points above the boxes). </a:t>
            </a:r>
            <a:endParaRPr sz="1600">
              <a:solidFill>
                <a:schemeClr val="dk1"/>
              </a:solidFill>
              <a:latin typeface="Georgia"/>
              <a:ea typeface="Georgia"/>
              <a:cs typeface="Georgia"/>
              <a:sym typeface="Georgia"/>
            </a:endParaRPr>
          </a:p>
          <a:p>
            <a:pPr marL="0" lvl="0" indent="0" algn="l" rtl="0">
              <a:spcBef>
                <a:spcPts val="0"/>
              </a:spcBef>
              <a:spcAft>
                <a:spcPts val="0"/>
              </a:spcAft>
              <a:buNone/>
            </a:pPr>
            <a:endParaRPr sz="1600">
              <a:solidFill>
                <a:schemeClr val="dk1"/>
              </a:solidFill>
              <a:latin typeface="Georgia"/>
              <a:ea typeface="Georgia"/>
              <a:cs typeface="Georgia"/>
              <a:sym typeface="Georgia"/>
            </a:endParaRPr>
          </a:p>
          <a:p>
            <a:pPr marL="0" lvl="0" indent="0" algn="l" rtl="0">
              <a:spcBef>
                <a:spcPts val="0"/>
              </a:spcBef>
              <a:spcAft>
                <a:spcPts val="0"/>
              </a:spcAft>
              <a:buNone/>
            </a:pPr>
            <a:r>
              <a:rPr lang="en-US" b="1">
                <a:solidFill>
                  <a:schemeClr val="dk1"/>
                </a:solidFill>
                <a:latin typeface="Georgia"/>
                <a:ea typeface="Georgia"/>
                <a:cs typeface="Georgia"/>
                <a:sym typeface="Georgia"/>
              </a:rPr>
              <a:t>Review  length </a:t>
            </a:r>
            <a:r>
              <a:rPr lang="en-US" sz="1600">
                <a:solidFill>
                  <a:schemeClr val="dk1"/>
                </a:solidFill>
                <a:latin typeface="Georgia"/>
                <a:ea typeface="Georgia"/>
                <a:cs typeface="Georgia"/>
                <a:sym typeface="Georgia"/>
              </a:rPr>
              <a:t>won’t be such a useful feature to consider after all.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9"/>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sp>
        <p:nvSpPr>
          <p:cNvPr id="277" name="Google Shape;277;p29"/>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Generate Word cloud</a:t>
            </a:r>
            <a:endParaRPr/>
          </a:p>
        </p:txBody>
      </p:sp>
      <p:sp>
        <p:nvSpPr>
          <p:cNvPr id="278" name="Google Shape;278;p29"/>
          <p:cNvSpPr txBox="1">
            <a:spLocks noGrp="1"/>
          </p:cNvSpPr>
          <p:nvPr>
            <p:ph type="body" idx="3"/>
          </p:nvPr>
        </p:nvSpPr>
        <p:spPr>
          <a:xfrm>
            <a:off x="920400" y="4877625"/>
            <a:ext cx="7303200" cy="871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a:t>Initially, we found out the top 10 words in the reviews. </a:t>
            </a:r>
            <a:r>
              <a:rPr lang="en-US" sz="1800">
                <a:highlight>
                  <a:srgbClr val="FFFFFF"/>
                </a:highlight>
              </a:rPr>
              <a:t>As we can see, those words are generally positive. </a:t>
            </a:r>
            <a:endParaRPr sz="1800">
              <a:solidFill>
                <a:srgbClr val="000000"/>
              </a:solidFill>
              <a:highlight>
                <a:srgbClr val="FFFFFF"/>
              </a:highlight>
            </a:endParaRPr>
          </a:p>
        </p:txBody>
      </p:sp>
      <p:pic>
        <p:nvPicPr>
          <p:cNvPr id="279" name="Google Shape;279;p29"/>
          <p:cNvPicPr preferRelativeResize="0"/>
          <p:nvPr/>
        </p:nvPicPr>
        <p:blipFill>
          <a:blip r:embed="rId3">
            <a:alphaModFix/>
          </a:blip>
          <a:stretch>
            <a:fillRect/>
          </a:stretch>
        </p:blipFill>
        <p:spPr>
          <a:xfrm>
            <a:off x="1101575" y="1157488"/>
            <a:ext cx="6576400" cy="3288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0"/>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
        <p:nvSpPr>
          <p:cNvPr id="286" name="Google Shape;286;p30"/>
          <p:cNvSpPr txBox="1">
            <a:spLocks noGrp="1"/>
          </p:cNvSpPr>
          <p:nvPr>
            <p:ph type="title"/>
          </p:nvPr>
        </p:nvSpPr>
        <p:spPr>
          <a:xfrm>
            <a:off x="920400" y="2890847"/>
            <a:ext cx="7303200" cy="1229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000" dirty="0"/>
              <a:t>Top</a:t>
            </a:r>
            <a:r>
              <a:rPr lang="en-US" altLang="zh-CN" sz="5000" dirty="0"/>
              <a:t>ic</a:t>
            </a:r>
            <a:r>
              <a:rPr lang="en-US" sz="5000" dirty="0"/>
              <a:t> Modeling</a:t>
            </a:r>
            <a:endParaRPr sz="5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1"/>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sp>
        <p:nvSpPr>
          <p:cNvPr id="292" name="Google Shape;292;p31"/>
          <p:cNvSpPr txBox="1">
            <a:spLocks noGrp="1"/>
          </p:cNvSpPr>
          <p:nvPr>
            <p:ph type="title"/>
          </p:nvPr>
        </p:nvSpPr>
        <p:spPr>
          <a:xfrm>
            <a:off x="227013" y="418353"/>
            <a:ext cx="7303200" cy="53580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600"/>
              </a:spcAft>
              <a:buClr>
                <a:schemeClr val="dk1"/>
              </a:buClr>
              <a:buSzPts val="1100"/>
              <a:buFont typeface="Arial"/>
              <a:buNone/>
            </a:pPr>
            <a:r>
              <a:rPr lang="en-US" sz="2400"/>
              <a:t>Latent Dirichlet allocation  (LDA Model) </a:t>
            </a:r>
            <a:endParaRPr sz="2400"/>
          </a:p>
        </p:txBody>
      </p:sp>
      <p:sp>
        <p:nvSpPr>
          <p:cNvPr id="293" name="Google Shape;293;p31"/>
          <p:cNvSpPr txBox="1"/>
          <p:nvPr/>
        </p:nvSpPr>
        <p:spPr>
          <a:xfrm>
            <a:off x="385000" y="3258350"/>
            <a:ext cx="2920200" cy="20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Features:</a:t>
            </a:r>
            <a:endParaRPr u="sng"/>
          </a:p>
          <a:p>
            <a:pPr marL="0" lvl="0" indent="0" algn="l" rtl="0">
              <a:spcBef>
                <a:spcPts val="0"/>
              </a:spcBef>
              <a:spcAft>
                <a:spcPts val="0"/>
              </a:spcAft>
              <a:buNone/>
            </a:pPr>
            <a:endParaRPr/>
          </a:p>
          <a:p>
            <a:pPr marL="0" lvl="0" indent="0" algn="l" rtl="0">
              <a:spcBef>
                <a:spcPts val="0"/>
              </a:spcBef>
              <a:spcAft>
                <a:spcPts val="0"/>
              </a:spcAft>
              <a:buNone/>
            </a:pPr>
            <a:r>
              <a:rPr lang="en-US"/>
              <a:t>Topic 0: Service</a:t>
            </a:r>
            <a:endParaRPr/>
          </a:p>
          <a:p>
            <a:pPr marL="457200" lvl="0" indent="457200" algn="l" rtl="0">
              <a:spcBef>
                <a:spcPts val="0"/>
              </a:spcBef>
              <a:spcAft>
                <a:spcPts val="0"/>
              </a:spcAft>
              <a:buNone/>
            </a:pPr>
            <a:endParaRPr/>
          </a:p>
          <a:p>
            <a:pPr marL="0" lvl="0" indent="0" algn="l" rtl="0">
              <a:spcBef>
                <a:spcPts val="0"/>
              </a:spcBef>
              <a:spcAft>
                <a:spcPts val="0"/>
              </a:spcAft>
              <a:buNone/>
            </a:pPr>
            <a:r>
              <a:rPr lang="en-US"/>
              <a:t> Topic 1: Time</a:t>
            </a:r>
            <a:endParaRPr/>
          </a:p>
          <a:p>
            <a:pPr marL="457200" lvl="0" indent="457200" algn="l" rtl="0">
              <a:spcBef>
                <a:spcPts val="0"/>
              </a:spcBef>
              <a:spcAft>
                <a:spcPts val="0"/>
              </a:spcAft>
              <a:buNone/>
            </a:pPr>
            <a:endParaRPr/>
          </a:p>
          <a:p>
            <a:pPr marL="0" lvl="0" indent="0" algn="l" rtl="0">
              <a:spcBef>
                <a:spcPts val="0"/>
              </a:spcBef>
              <a:spcAft>
                <a:spcPts val="0"/>
              </a:spcAft>
              <a:buNone/>
            </a:pPr>
            <a:r>
              <a:rPr lang="en-US"/>
              <a:t> Topic 2: Place</a:t>
            </a:r>
            <a:endParaRPr/>
          </a:p>
          <a:p>
            <a:pPr marL="0" lvl="0" indent="0" algn="l" rtl="0">
              <a:spcBef>
                <a:spcPts val="0"/>
              </a:spcBef>
              <a:spcAft>
                <a:spcPts val="0"/>
              </a:spcAft>
              <a:buNone/>
            </a:pPr>
            <a:endParaRPr/>
          </a:p>
          <a:p>
            <a:pPr marL="0" lvl="0" indent="0" algn="l" rtl="0">
              <a:spcBef>
                <a:spcPts val="0"/>
              </a:spcBef>
              <a:spcAft>
                <a:spcPts val="0"/>
              </a:spcAft>
              <a:buNone/>
            </a:pPr>
            <a:r>
              <a:rPr lang="en-US"/>
              <a:t> Topic 3: Delicious</a:t>
            </a: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p:txBody>
      </p:sp>
      <p:pic>
        <p:nvPicPr>
          <p:cNvPr id="294" name="Google Shape;294;p31"/>
          <p:cNvPicPr preferRelativeResize="0"/>
          <p:nvPr/>
        </p:nvPicPr>
        <p:blipFill>
          <a:blip r:embed="rId3">
            <a:alphaModFix/>
          </a:blip>
          <a:stretch>
            <a:fillRect/>
          </a:stretch>
        </p:blipFill>
        <p:spPr>
          <a:xfrm>
            <a:off x="227025" y="1216775"/>
            <a:ext cx="2005000" cy="1922099"/>
          </a:xfrm>
          <a:prstGeom prst="rect">
            <a:avLst/>
          </a:prstGeom>
          <a:noFill/>
          <a:ln>
            <a:noFill/>
          </a:ln>
        </p:spPr>
      </p:pic>
      <p:pic>
        <p:nvPicPr>
          <p:cNvPr id="295" name="Google Shape;295;p31"/>
          <p:cNvPicPr preferRelativeResize="0"/>
          <p:nvPr/>
        </p:nvPicPr>
        <p:blipFill>
          <a:blip r:embed="rId4">
            <a:alphaModFix/>
          </a:blip>
          <a:stretch>
            <a:fillRect/>
          </a:stretch>
        </p:blipFill>
        <p:spPr>
          <a:xfrm>
            <a:off x="2344738" y="1198551"/>
            <a:ext cx="2005001" cy="1958549"/>
          </a:xfrm>
          <a:prstGeom prst="rect">
            <a:avLst/>
          </a:prstGeom>
          <a:noFill/>
          <a:ln>
            <a:noFill/>
          </a:ln>
        </p:spPr>
      </p:pic>
      <p:pic>
        <p:nvPicPr>
          <p:cNvPr id="296" name="Google Shape;296;p31"/>
          <p:cNvPicPr preferRelativeResize="0"/>
          <p:nvPr/>
        </p:nvPicPr>
        <p:blipFill>
          <a:blip r:embed="rId5">
            <a:alphaModFix/>
          </a:blip>
          <a:stretch>
            <a:fillRect/>
          </a:stretch>
        </p:blipFill>
        <p:spPr>
          <a:xfrm>
            <a:off x="4516549" y="1216775"/>
            <a:ext cx="2060507" cy="1922100"/>
          </a:xfrm>
          <a:prstGeom prst="rect">
            <a:avLst/>
          </a:prstGeom>
          <a:noFill/>
          <a:ln>
            <a:noFill/>
          </a:ln>
        </p:spPr>
      </p:pic>
      <p:pic>
        <p:nvPicPr>
          <p:cNvPr id="297" name="Google Shape;297;p31"/>
          <p:cNvPicPr preferRelativeResize="0"/>
          <p:nvPr/>
        </p:nvPicPr>
        <p:blipFill>
          <a:blip r:embed="rId6">
            <a:alphaModFix/>
          </a:blip>
          <a:stretch>
            <a:fillRect/>
          </a:stretch>
        </p:blipFill>
        <p:spPr>
          <a:xfrm>
            <a:off x="6853150" y="1216774"/>
            <a:ext cx="2004999" cy="1912804"/>
          </a:xfrm>
          <a:prstGeom prst="rect">
            <a:avLst/>
          </a:prstGeom>
          <a:noFill/>
          <a:ln>
            <a:noFill/>
          </a:ln>
        </p:spPr>
      </p:pic>
      <p:pic>
        <p:nvPicPr>
          <p:cNvPr id="298" name="Google Shape;298;p31"/>
          <p:cNvPicPr preferRelativeResize="0"/>
          <p:nvPr/>
        </p:nvPicPr>
        <p:blipFill>
          <a:blip r:embed="rId7">
            <a:alphaModFix/>
          </a:blip>
          <a:stretch>
            <a:fillRect/>
          </a:stretch>
        </p:blipFill>
        <p:spPr>
          <a:xfrm>
            <a:off x="2679725" y="3599538"/>
            <a:ext cx="5734125" cy="451790"/>
          </a:xfrm>
          <a:prstGeom prst="rect">
            <a:avLst/>
          </a:prstGeom>
          <a:noFill/>
          <a:ln>
            <a:noFill/>
          </a:ln>
        </p:spPr>
      </p:pic>
      <p:pic>
        <p:nvPicPr>
          <p:cNvPr id="299" name="Google Shape;299;p31"/>
          <p:cNvPicPr preferRelativeResize="0"/>
          <p:nvPr/>
        </p:nvPicPr>
        <p:blipFill>
          <a:blip r:embed="rId8">
            <a:alphaModFix/>
          </a:blip>
          <a:stretch>
            <a:fillRect/>
          </a:stretch>
        </p:blipFill>
        <p:spPr>
          <a:xfrm>
            <a:off x="2679713" y="4178791"/>
            <a:ext cx="6218504" cy="324116"/>
          </a:xfrm>
          <a:prstGeom prst="rect">
            <a:avLst/>
          </a:prstGeom>
          <a:noFill/>
          <a:ln>
            <a:noFill/>
          </a:ln>
        </p:spPr>
      </p:pic>
      <p:pic>
        <p:nvPicPr>
          <p:cNvPr id="300" name="Google Shape;300;p31"/>
          <p:cNvPicPr preferRelativeResize="0"/>
          <p:nvPr/>
        </p:nvPicPr>
        <p:blipFill>
          <a:blip r:embed="rId9">
            <a:alphaModFix/>
          </a:blip>
          <a:stretch>
            <a:fillRect/>
          </a:stretch>
        </p:blipFill>
        <p:spPr>
          <a:xfrm>
            <a:off x="2747563" y="4646966"/>
            <a:ext cx="6082827" cy="324116"/>
          </a:xfrm>
          <a:prstGeom prst="rect">
            <a:avLst/>
          </a:prstGeom>
          <a:noFill/>
          <a:ln>
            <a:noFill/>
          </a:ln>
        </p:spPr>
      </p:pic>
      <p:pic>
        <p:nvPicPr>
          <p:cNvPr id="301" name="Google Shape;301;p31"/>
          <p:cNvPicPr preferRelativeResize="0"/>
          <p:nvPr/>
        </p:nvPicPr>
        <p:blipFill>
          <a:blip r:embed="rId10">
            <a:alphaModFix/>
          </a:blip>
          <a:stretch>
            <a:fillRect/>
          </a:stretch>
        </p:blipFill>
        <p:spPr>
          <a:xfrm>
            <a:off x="551225" y="5416241"/>
            <a:ext cx="7565792" cy="324116"/>
          </a:xfrm>
          <a:prstGeom prst="rect">
            <a:avLst/>
          </a:prstGeom>
          <a:noFill/>
          <a:ln>
            <a:noFill/>
          </a:ln>
        </p:spPr>
      </p:pic>
      <p:sp>
        <p:nvSpPr>
          <p:cNvPr id="302" name="Google Shape;302;p31"/>
          <p:cNvSpPr txBox="1"/>
          <p:nvPr/>
        </p:nvSpPr>
        <p:spPr>
          <a:xfrm>
            <a:off x="656500" y="5838750"/>
            <a:ext cx="6763200" cy="45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Feature words appears: count 1, no appear, count 0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
        <p:nvSpPr>
          <p:cNvPr id="309" name="Google Shape;309;p32"/>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700"/>
              </a:spcAft>
              <a:buClr>
                <a:schemeClr val="dk1"/>
              </a:buClr>
              <a:buSzPts val="1100"/>
              <a:buFont typeface="Arial"/>
              <a:buNone/>
            </a:pPr>
            <a:r>
              <a:rPr lang="en-US" sz="2400"/>
              <a:t>Feature Correlations </a:t>
            </a:r>
            <a:endParaRPr sz="2400"/>
          </a:p>
        </p:txBody>
      </p:sp>
      <p:pic>
        <p:nvPicPr>
          <p:cNvPr id="310" name="Google Shape;310;p32"/>
          <p:cNvPicPr preferRelativeResize="0"/>
          <p:nvPr/>
        </p:nvPicPr>
        <p:blipFill>
          <a:blip r:embed="rId3">
            <a:alphaModFix/>
          </a:blip>
          <a:stretch>
            <a:fillRect/>
          </a:stretch>
        </p:blipFill>
        <p:spPr>
          <a:xfrm>
            <a:off x="3953425" y="1661300"/>
            <a:ext cx="5190576" cy="4092500"/>
          </a:xfrm>
          <a:prstGeom prst="rect">
            <a:avLst/>
          </a:prstGeom>
          <a:noFill/>
          <a:ln>
            <a:noFill/>
          </a:ln>
        </p:spPr>
      </p:pic>
      <p:sp>
        <p:nvSpPr>
          <p:cNvPr id="311" name="Google Shape;311;p32"/>
          <p:cNvSpPr txBox="1"/>
          <p:nvPr/>
        </p:nvSpPr>
        <p:spPr>
          <a:xfrm>
            <a:off x="227025" y="2019925"/>
            <a:ext cx="3965100" cy="3665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800">
              <a:solidFill>
                <a:schemeClr val="dk1"/>
              </a:solidFill>
            </a:endParaRPr>
          </a:p>
          <a:p>
            <a:pPr marL="457200" lvl="0" indent="-342900" algn="l" rtl="0">
              <a:lnSpc>
                <a:spcPct val="115000"/>
              </a:lnSpc>
              <a:spcBef>
                <a:spcPts val="700"/>
              </a:spcBef>
              <a:spcAft>
                <a:spcPts val="0"/>
              </a:spcAft>
              <a:buClr>
                <a:schemeClr val="dk1"/>
              </a:buClr>
              <a:buSzPts val="1800"/>
              <a:buChar char="●"/>
            </a:pPr>
            <a:r>
              <a:rPr lang="en-US" sz="1800">
                <a:solidFill>
                  <a:schemeClr val="dk1"/>
                </a:solidFill>
              </a:rPr>
              <a:t>"Time" is strongly correlated with "Delicious";</a:t>
            </a:r>
            <a:endParaRPr sz="1800">
              <a:solidFill>
                <a:schemeClr val="dk1"/>
              </a:solidFill>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rPr>
              <a:t>"Time" is strongly correlated with "review length"</a:t>
            </a:r>
            <a:endParaRPr sz="1800">
              <a:solidFill>
                <a:schemeClr val="dk1"/>
              </a:solidFill>
            </a:endParaRPr>
          </a:p>
          <a:p>
            <a:pPr marL="0" lvl="0" indent="0" algn="l" rtl="0">
              <a:spcBef>
                <a:spcPts val="7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3"/>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
        <p:nvSpPr>
          <p:cNvPr id="318" name="Google Shape;318;p33"/>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TF-IDF</a:t>
            </a:r>
            <a:endParaRPr/>
          </a:p>
        </p:txBody>
      </p:sp>
      <p:sp>
        <p:nvSpPr>
          <p:cNvPr id="319" name="Google Shape;319;p33"/>
          <p:cNvSpPr txBox="1">
            <a:spLocks noGrp="1"/>
          </p:cNvSpPr>
          <p:nvPr>
            <p:ph type="body" idx="2"/>
          </p:nvPr>
        </p:nvSpPr>
        <p:spPr>
          <a:xfrm>
            <a:off x="226188" y="980128"/>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PreProcessing </a:t>
            </a:r>
            <a:endParaRPr/>
          </a:p>
        </p:txBody>
      </p:sp>
      <p:sp>
        <p:nvSpPr>
          <p:cNvPr id="320" name="Google Shape;320;p33"/>
          <p:cNvSpPr txBox="1"/>
          <p:nvPr/>
        </p:nvSpPr>
        <p:spPr>
          <a:xfrm>
            <a:off x="3209025" y="1306650"/>
            <a:ext cx="5188800" cy="11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222222"/>
                </a:solidFill>
                <a:highlight>
                  <a:srgbClr val="FFFFFF"/>
                </a:highlight>
              </a:rPr>
              <a:t>TF IDF  is a numerical statistic that is intended to reflect how important a word is to a document in a collection or corpus. </a:t>
            </a:r>
            <a:endParaRPr/>
          </a:p>
        </p:txBody>
      </p:sp>
      <p:pic>
        <p:nvPicPr>
          <p:cNvPr id="321" name="Google Shape;321;p33"/>
          <p:cNvPicPr preferRelativeResize="0"/>
          <p:nvPr/>
        </p:nvPicPr>
        <p:blipFill>
          <a:blip r:embed="rId3">
            <a:alphaModFix/>
          </a:blip>
          <a:stretch>
            <a:fillRect/>
          </a:stretch>
        </p:blipFill>
        <p:spPr>
          <a:xfrm>
            <a:off x="3321750" y="1948175"/>
            <a:ext cx="4714584" cy="4110150"/>
          </a:xfrm>
          <a:prstGeom prst="rect">
            <a:avLst/>
          </a:prstGeom>
          <a:noFill/>
          <a:ln>
            <a:noFill/>
          </a:ln>
        </p:spPr>
      </p:pic>
      <p:sp>
        <p:nvSpPr>
          <p:cNvPr id="322" name="Google Shape;322;p33"/>
          <p:cNvSpPr txBox="1"/>
          <p:nvPr/>
        </p:nvSpPr>
        <p:spPr>
          <a:xfrm>
            <a:off x="227025" y="2272275"/>
            <a:ext cx="2920200" cy="21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u="sng"/>
              <a:t>Features:</a:t>
            </a:r>
            <a:endParaRPr u="sng"/>
          </a:p>
          <a:p>
            <a:pPr marL="0" lvl="0" indent="0" algn="l" rtl="0">
              <a:spcBef>
                <a:spcPts val="0"/>
              </a:spcBef>
              <a:spcAft>
                <a:spcPts val="0"/>
              </a:spcAft>
              <a:buNone/>
            </a:pPr>
            <a:endParaRPr/>
          </a:p>
          <a:p>
            <a:pPr marL="0" lvl="0" indent="0" algn="l" rtl="0">
              <a:spcBef>
                <a:spcPts val="0"/>
              </a:spcBef>
              <a:spcAft>
                <a:spcPts val="0"/>
              </a:spcAft>
              <a:buNone/>
            </a:pPr>
            <a:r>
              <a:rPr lang="en-US"/>
              <a:t>Topic 0: Service</a:t>
            </a:r>
            <a:endParaRPr/>
          </a:p>
          <a:p>
            <a:pPr marL="457200" lvl="0" indent="457200" algn="l" rtl="0">
              <a:spcBef>
                <a:spcPts val="0"/>
              </a:spcBef>
              <a:spcAft>
                <a:spcPts val="0"/>
              </a:spcAft>
              <a:buNone/>
            </a:pPr>
            <a:endParaRPr/>
          </a:p>
          <a:p>
            <a:pPr marL="0" lvl="0" indent="0" algn="l" rtl="0">
              <a:spcBef>
                <a:spcPts val="0"/>
              </a:spcBef>
              <a:spcAft>
                <a:spcPts val="0"/>
              </a:spcAft>
              <a:buNone/>
            </a:pPr>
            <a:r>
              <a:rPr lang="en-US"/>
              <a:t> Topic 1: Time</a:t>
            </a:r>
            <a:endParaRPr/>
          </a:p>
          <a:p>
            <a:pPr marL="457200" lvl="0" indent="457200" algn="l" rtl="0">
              <a:spcBef>
                <a:spcPts val="0"/>
              </a:spcBef>
              <a:spcAft>
                <a:spcPts val="0"/>
              </a:spcAft>
              <a:buNone/>
            </a:pPr>
            <a:endParaRPr/>
          </a:p>
          <a:p>
            <a:pPr marL="0" lvl="0" indent="0" algn="l" rtl="0">
              <a:spcBef>
                <a:spcPts val="0"/>
              </a:spcBef>
              <a:spcAft>
                <a:spcPts val="0"/>
              </a:spcAft>
              <a:buNone/>
            </a:pPr>
            <a:r>
              <a:rPr lang="en-US"/>
              <a:t> Topic 2: Place</a:t>
            </a:r>
            <a:endParaRPr/>
          </a:p>
          <a:p>
            <a:pPr marL="0" lvl="0" indent="0" algn="l" rtl="0">
              <a:spcBef>
                <a:spcPts val="0"/>
              </a:spcBef>
              <a:spcAft>
                <a:spcPts val="0"/>
              </a:spcAft>
              <a:buNone/>
            </a:pPr>
            <a:endParaRPr/>
          </a:p>
          <a:p>
            <a:pPr marL="0" lvl="0" indent="0" algn="l" rtl="0">
              <a:spcBef>
                <a:spcPts val="0"/>
              </a:spcBef>
              <a:spcAft>
                <a:spcPts val="0"/>
              </a:spcAft>
              <a:buNone/>
            </a:pPr>
            <a:r>
              <a:rPr lang="en-US"/>
              <a:t> Topic 3: Delicious</a:t>
            </a: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4"/>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sp>
        <p:nvSpPr>
          <p:cNvPr id="329" name="Google Shape;329;p34"/>
          <p:cNvSpPr txBox="1">
            <a:spLocks noGrp="1"/>
          </p:cNvSpPr>
          <p:nvPr>
            <p:ph type="title"/>
          </p:nvPr>
        </p:nvSpPr>
        <p:spPr>
          <a:xfrm>
            <a:off x="920400" y="2656873"/>
            <a:ext cx="7303200" cy="8757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sz="5000"/>
              <a:t>Sentiment Analysis</a:t>
            </a:r>
            <a:endParaRPr sz="5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5"/>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335" name="Google Shape;335;p35"/>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p>
            <a:pPr marL="742950" lvl="0" indent="-184150" algn="l" rtl="0">
              <a:spcBef>
                <a:spcPts val="0"/>
              </a:spcBef>
              <a:spcAft>
                <a:spcPts val="0"/>
              </a:spcAft>
              <a:buClr>
                <a:schemeClr val="dk1"/>
              </a:buClr>
              <a:buSzPts val="1600"/>
              <a:buFont typeface="Arial"/>
              <a:buNone/>
            </a:pPr>
            <a:r>
              <a:rPr lang="en-US" b="1"/>
              <a:t>Naive Bayes:</a:t>
            </a:r>
            <a:endParaRPr b="1"/>
          </a:p>
          <a:p>
            <a:pPr marL="285750" lvl="0" indent="-184150" algn="l" rtl="0">
              <a:spcBef>
                <a:spcPts val="0"/>
              </a:spcBef>
              <a:spcAft>
                <a:spcPts val="0"/>
              </a:spcAft>
              <a:buClr>
                <a:schemeClr val="dk1"/>
              </a:buClr>
              <a:buSzPts val="1600"/>
              <a:buFont typeface="Arial"/>
              <a:buNone/>
            </a:pPr>
            <a:endParaRPr/>
          </a:p>
          <a:p>
            <a:pPr marL="285750" lvl="0" indent="-184150" algn="l" rtl="0">
              <a:spcBef>
                <a:spcPts val="0"/>
              </a:spcBef>
              <a:spcAft>
                <a:spcPts val="0"/>
              </a:spcAft>
              <a:buClr>
                <a:schemeClr val="dk1"/>
              </a:buClr>
              <a:buSzPts val="1600"/>
              <a:buFont typeface="Arial"/>
              <a:buNone/>
            </a:pPr>
            <a:endParaRPr/>
          </a:p>
          <a:p>
            <a:pPr marL="457200" lvl="0" indent="-330200" algn="l" rtl="0">
              <a:spcBef>
                <a:spcPts val="0"/>
              </a:spcBef>
              <a:spcAft>
                <a:spcPts val="0"/>
              </a:spcAft>
              <a:buSzPts val="1600"/>
              <a:buChar char="•"/>
            </a:pPr>
            <a:r>
              <a:rPr lang="en-US"/>
              <a:t>Multinomial Naive Bayes is a specialised version of Naive Bayes designed more for text document. </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US"/>
              <a:t>We build a Multinomial Naive Bayes model and fit it to our training set </a:t>
            </a:r>
            <a:endParaRPr/>
          </a:p>
          <a:p>
            <a:pPr marL="457200" lvl="0" indent="0" algn="l" rtl="0">
              <a:spcBef>
                <a:spcPts val="0"/>
              </a:spcBef>
              <a:spcAft>
                <a:spcPts val="0"/>
              </a:spcAft>
              <a:buNone/>
            </a:pPr>
            <a:endParaRPr/>
          </a:p>
          <a:p>
            <a:pPr marL="457200" lvl="0" indent="-330200" algn="l" rtl="0">
              <a:spcBef>
                <a:spcPts val="0"/>
              </a:spcBef>
              <a:spcAft>
                <a:spcPts val="0"/>
              </a:spcAft>
              <a:buSzPts val="1600"/>
              <a:buChar char="•"/>
            </a:pPr>
            <a:r>
              <a:rPr lang="en-US"/>
              <a:t>However, the performance of the Naive Bayes Model is low</a:t>
            </a:r>
            <a:endParaRPr/>
          </a:p>
        </p:txBody>
      </p:sp>
      <p:sp>
        <p:nvSpPr>
          <p:cNvPr id="336" name="Google Shape;336;p35"/>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Sentiment Analysis </a:t>
            </a:r>
            <a:endParaRPr/>
          </a:p>
        </p:txBody>
      </p:sp>
      <p:sp>
        <p:nvSpPr>
          <p:cNvPr id="337" name="Google Shape;337;p35"/>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US" b="1"/>
              <a:t>Naive Bayes</a:t>
            </a:r>
            <a:endParaRPr b="1"/>
          </a:p>
        </p:txBody>
      </p:sp>
      <p:pic>
        <p:nvPicPr>
          <p:cNvPr id="338" name="Google Shape;338;p35"/>
          <p:cNvPicPr preferRelativeResize="0"/>
          <p:nvPr/>
        </p:nvPicPr>
        <p:blipFill>
          <a:blip r:embed="rId3">
            <a:alphaModFix/>
          </a:blip>
          <a:stretch>
            <a:fillRect/>
          </a:stretch>
        </p:blipFill>
        <p:spPr>
          <a:xfrm>
            <a:off x="4046075" y="1763050"/>
            <a:ext cx="4872500" cy="1704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
        <p:nvSpPr>
          <p:cNvPr id="344" name="Google Shape;344;p36"/>
          <p:cNvSpPr txBox="1">
            <a:spLocks noGrp="1"/>
          </p:cNvSpPr>
          <p:nvPr>
            <p:ph type="body" idx="1"/>
          </p:nvPr>
        </p:nvSpPr>
        <p:spPr>
          <a:xfrm>
            <a:off x="227013" y="1709351"/>
            <a:ext cx="4242014" cy="4384542"/>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r>
              <a:rPr lang="en-US" sz="1800" b="1">
                <a:highlight>
                  <a:srgbClr val="FFFFFF"/>
                </a:highlight>
              </a:rPr>
              <a:t>Support Vector Machine (SVM)</a:t>
            </a:r>
            <a:endParaRPr/>
          </a:p>
          <a:p>
            <a:pPr marL="285750" lvl="0" indent="-184150" algn="l" rtl="0">
              <a:spcBef>
                <a:spcPts val="0"/>
              </a:spcBef>
              <a:spcAft>
                <a:spcPts val="0"/>
              </a:spcAft>
              <a:buClr>
                <a:schemeClr val="dk1"/>
              </a:buClr>
              <a:buSzPts val="1600"/>
              <a:buFont typeface="Arial"/>
              <a:buNone/>
            </a:pPr>
            <a:r>
              <a:rPr lang="en-US"/>
              <a:t> </a:t>
            </a:r>
            <a:endParaRPr/>
          </a:p>
          <a:p>
            <a:pPr marL="285750" lvl="0" indent="-184150" algn="l" rtl="0">
              <a:spcBef>
                <a:spcPts val="0"/>
              </a:spcBef>
              <a:spcAft>
                <a:spcPts val="0"/>
              </a:spcAft>
              <a:buClr>
                <a:schemeClr val="dk1"/>
              </a:buClr>
              <a:buSzPts val="1600"/>
              <a:buFont typeface="Arial"/>
              <a:buNone/>
            </a:pPr>
            <a:endParaRPr/>
          </a:p>
          <a:p>
            <a:pPr marL="457200" lvl="0" indent="-330200" algn="l" rtl="0">
              <a:spcBef>
                <a:spcPts val="0"/>
              </a:spcBef>
              <a:spcAft>
                <a:spcPts val="0"/>
              </a:spcAft>
              <a:buSzPts val="1600"/>
              <a:buChar char="•"/>
            </a:pPr>
            <a:r>
              <a:rPr lang="en-US"/>
              <a:t>Multinomial Naive Bayes is a specialised version of Naive Bayes designed more for text document. </a:t>
            </a:r>
            <a:endParaRPr/>
          </a:p>
          <a:p>
            <a:pPr marL="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SzPts val="1600"/>
              <a:buChar char="•"/>
            </a:pPr>
            <a:r>
              <a:rPr lang="en-US"/>
              <a:t>We build a Multinomial Naive Bayes model and fit it to our training set </a:t>
            </a:r>
            <a:endParaRPr/>
          </a:p>
          <a:p>
            <a:pPr marL="45720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SzPts val="1600"/>
              <a:buChar char="•"/>
            </a:pPr>
            <a:r>
              <a:rPr lang="en-US"/>
              <a:t>The performance of the Support Vector Machine Model is </a:t>
            </a:r>
            <a:endParaRPr/>
          </a:p>
          <a:p>
            <a:pPr marL="285750" lvl="0" indent="-184150" algn="l" rtl="0">
              <a:spcBef>
                <a:spcPts val="0"/>
              </a:spcBef>
              <a:spcAft>
                <a:spcPts val="0"/>
              </a:spcAft>
              <a:buClr>
                <a:schemeClr val="dk1"/>
              </a:buClr>
              <a:buSzPts val="1600"/>
              <a:buFont typeface="Arial"/>
              <a:buNone/>
            </a:pPr>
            <a:endParaRPr/>
          </a:p>
          <a:p>
            <a:pPr marL="285750" lvl="0" indent="-184150" algn="l" rtl="0">
              <a:spcBef>
                <a:spcPts val="0"/>
              </a:spcBef>
              <a:spcAft>
                <a:spcPts val="0"/>
              </a:spcAft>
              <a:buClr>
                <a:schemeClr val="dk1"/>
              </a:buClr>
              <a:buSzPts val="1600"/>
              <a:buFont typeface="Arial"/>
              <a:buNone/>
            </a:pPr>
            <a:endParaRPr/>
          </a:p>
          <a:p>
            <a:pPr marL="285750" lvl="0" indent="-184150" algn="l" rtl="0">
              <a:spcBef>
                <a:spcPts val="0"/>
              </a:spcBef>
              <a:spcAft>
                <a:spcPts val="0"/>
              </a:spcAft>
              <a:buClr>
                <a:schemeClr val="dk1"/>
              </a:buClr>
              <a:buSzPts val="1600"/>
              <a:buFont typeface="Arial"/>
              <a:buNone/>
            </a:pPr>
            <a:endParaRPr/>
          </a:p>
        </p:txBody>
      </p:sp>
      <p:sp>
        <p:nvSpPr>
          <p:cNvPr id="345" name="Google Shape;345;p36"/>
          <p:cNvSpPr txBox="1">
            <a:spLocks noGrp="1"/>
          </p:cNvSpPr>
          <p:nvPr>
            <p:ph type="title"/>
          </p:nvPr>
        </p:nvSpPr>
        <p:spPr>
          <a:xfrm>
            <a:off x="227025" y="418349"/>
            <a:ext cx="7303200" cy="587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Sentiment Analysis </a:t>
            </a:r>
            <a:endParaRPr/>
          </a:p>
        </p:txBody>
      </p:sp>
      <p:sp>
        <p:nvSpPr>
          <p:cNvPr id="346" name="Google Shape;346;p36"/>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en-US" b="1">
                <a:highlight>
                  <a:srgbClr val="FFFFFF"/>
                </a:highlight>
              </a:rPr>
              <a:t>Support Vector Machine (SVM)</a:t>
            </a:r>
            <a:endParaRPr b="1"/>
          </a:p>
        </p:txBody>
      </p:sp>
      <p:pic>
        <p:nvPicPr>
          <p:cNvPr id="347" name="Google Shape;347;p36"/>
          <p:cNvPicPr preferRelativeResize="0"/>
          <p:nvPr/>
        </p:nvPicPr>
        <p:blipFill>
          <a:blip r:embed="rId3">
            <a:alphaModFix/>
          </a:blip>
          <a:stretch>
            <a:fillRect/>
          </a:stretch>
        </p:blipFill>
        <p:spPr>
          <a:xfrm>
            <a:off x="4193650" y="1787000"/>
            <a:ext cx="4829326" cy="1745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
        <p:nvSpPr>
          <p:cNvPr id="354" name="Google Shape;354;p37"/>
          <p:cNvSpPr txBox="1">
            <a:spLocks noGrp="1"/>
          </p:cNvSpPr>
          <p:nvPr>
            <p:ph type="body" idx="1"/>
          </p:nvPr>
        </p:nvSpPr>
        <p:spPr>
          <a:xfrm>
            <a:off x="227025" y="1709350"/>
            <a:ext cx="4242000" cy="1691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t>Naive Bayes</a:t>
            </a:r>
            <a:endParaRPr b="1"/>
          </a:p>
          <a:p>
            <a:pPr marL="0" lvl="0" indent="0" algn="l" rtl="0">
              <a:spcBef>
                <a:spcPts val="1200"/>
              </a:spcBef>
              <a:spcAft>
                <a:spcPts val="1200"/>
              </a:spcAft>
              <a:buNone/>
            </a:pPr>
            <a:r>
              <a:rPr lang="en-US"/>
              <a:t>Result:</a:t>
            </a:r>
            <a:endParaRPr/>
          </a:p>
        </p:txBody>
      </p:sp>
      <p:sp>
        <p:nvSpPr>
          <p:cNvPr id="355" name="Google Shape;355;p37"/>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Accuracy Compare </a:t>
            </a:r>
            <a:endParaRPr/>
          </a:p>
        </p:txBody>
      </p:sp>
      <p:sp>
        <p:nvSpPr>
          <p:cNvPr id="356" name="Google Shape;356;p37"/>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lnSpc>
                <a:spcPct val="115000"/>
              </a:lnSpc>
              <a:spcBef>
                <a:spcPts val="1100"/>
              </a:spcBef>
              <a:spcAft>
                <a:spcPts val="700"/>
              </a:spcAft>
              <a:buNone/>
            </a:pPr>
            <a:r>
              <a:rPr lang="en-US" sz="1400" b="1"/>
              <a:t>Accuracy</a:t>
            </a:r>
            <a:r>
              <a:rPr lang="en-US" sz="1400"/>
              <a:t> is used to measure model performance.</a:t>
            </a:r>
            <a:endParaRPr sz="1400"/>
          </a:p>
        </p:txBody>
      </p:sp>
      <p:sp>
        <p:nvSpPr>
          <p:cNvPr id="357" name="Google Shape;357;p37"/>
          <p:cNvSpPr txBox="1">
            <a:spLocks noGrp="1"/>
          </p:cNvSpPr>
          <p:nvPr>
            <p:ph type="body" idx="3"/>
          </p:nvPr>
        </p:nvSpPr>
        <p:spPr>
          <a:xfrm>
            <a:off x="4627400" y="1709351"/>
            <a:ext cx="4242000" cy="13518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b="1"/>
              <a:t>Support Vector Machine (SVM)</a:t>
            </a:r>
            <a:endParaRPr b="1"/>
          </a:p>
          <a:p>
            <a:pPr marL="0" lvl="0" indent="0" algn="l" rtl="0">
              <a:spcBef>
                <a:spcPts val="1200"/>
              </a:spcBef>
              <a:spcAft>
                <a:spcPts val="1200"/>
              </a:spcAft>
              <a:buNone/>
            </a:pPr>
            <a:r>
              <a:rPr lang="en-US"/>
              <a:t>Result:</a:t>
            </a:r>
            <a:endParaRPr/>
          </a:p>
        </p:txBody>
      </p:sp>
      <p:pic>
        <p:nvPicPr>
          <p:cNvPr id="358" name="Google Shape;358;p37"/>
          <p:cNvPicPr preferRelativeResize="0"/>
          <p:nvPr/>
        </p:nvPicPr>
        <p:blipFill>
          <a:blip r:embed="rId3">
            <a:alphaModFix/>
          </a:blip>
          <a:stretch>
            <a:fillRect/>
          </a:stretch>
        </p:blipFill>
        <p:spPr>
          <a:xfrm>
            <a:off x="1268638" y="2487975"/>
            <a:ext cx="2158775" cy="573225"/>
          </a:xfrm>
          <a:prstGeom prst="rect">
            <a:avLst/>
          </a:prstGeom>
          <a:noFill/>
          <a:ln>
            <a:noFill/>
          </a:ln>
        </p:spPr>
      </p:pic>
      <p:sp>
        <p:nvSpPr>
          <p:cNvPr id="359" name="Google Shape;359;p37"/>
          <p:cNvSpPr txBox="1"/>
          <p:nvPr/>
        </p:nvSpPr>
        <p:spPr>
          <a:xfrm>
            <a:off x="2665425" y="3551525"/>
            <a:ext cx="4242000" cy="24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Comparison:</a:t>
            </a:r>
            <a:endParaRPr sz="1600"/>
          </a:p>
          <a:p>
            <a:pPr marL="0" lvl="0" indent="0" algn="l" rtl="0">
              <a:spcBef>
                <a:spcPts val="0"/>
              </a:spcBef>
              <a:spcAft>
                <a:spcPts val="0"/>
              </a:spcAft>
              <a:buNone/>
            </a:pPr>
            <a:endParaRPr sz="1600"/>
          </a:p>
          <a:p>
            <a:pPr marL="457200" lvl="0" indent="-317500" algn="l" rtl="0">
              <a:spcBef>
                <a:spcPts val="0"/>
              </a:spcBef>
              <a:spcAft>
                <a:spcPts val="0"/>
              </a:spcAft>
              <a:buSzPts val="1400"/>
              <a:buChar char="●"/>
            </a:pPr>
            <a:r>
              <a:rPr lang="en-US"/>
              <a:t>SVM has a slightly higher Accuracy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Both of the models doesn’t perform well</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Online Review Bias</a:t>
            </a:r>
            <a:endParaRPr/>
          </a:p>
        </p:txBody>
      </p:sp>
      <p:pic>
        <p:nvPicPr>
          <p:cNvPr id="360" name="Google Shape;360;p37"/>
          <p:cNvPicPr preferRelativeResize="0"/>
          <p:nvPr/>
        </p:nvPicPr>
        <p:blipFill>
          <a:blip r:embed="rId4">
            <a:alphaModFix/>
          </a:blip>
          <a:stretch>
            <a:fillRect/>
          </a:stretch>
        </p:blipFill>
        <p:spPr>
          <a:xfrm>
            <a:off x="5807613" y="2492350"/>
            <a:ext cx="1881583" cy="564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176" name="Google Shape;176;p20"/>
          <p:cNvSpPr txBox="1">
            <a:spLocks noGrp="1"/>
          </p:cNvSpPr>
          <p:nvPr>
            <p:ph type="body" idx="1"/>
          </p:nvPr>
        </p:nvSpPr>
        <p:spPr>
          <a:xfrm>
            <a:off x="226200" y="1018276"/>
            <a:ext cx="8691600" cy="4384500"/>
          </a:xfrm>
          <a:prstGeom prst="rect">
            <a:avLst/>
          </a:prstGeom>
          <a:noFill/>
          <a:ln>
            <a:noFill/>
          </a:ln>
        </p:spPr>
        <p:txBody>
          <a:bodyPr spcFirstLastPara="1" wrap="square" lIns="91425" tIns="45700" rIns="91425" bIns="45700" anchor="t" anchorCtr="0">
            <a:noAutofit/>
          </a:bodyPr>
          <a:lstStyle/>
          <a:p>
            <a:pPr marL="285750" lvl="0" indent="-184150" algn="l" rtl="0">
              <a:spcBef>
                <a:spcPts val="0"/>
              </a:spcBef>
              <a:spcAft>
                <a:spcPts val="0"/>
              </a:spcAft>
              <a:buClr>
                <a:schemeClr val="dk1"/>
              </a:buClr>
              <a:buSzPts val="1600"/>
              <a:buFont typeface="Arial"/>
              <a:buNone/>
            </a:pPr>
            <a:endParaRPr/>
          </a:p>
          <a:p>
            <a:pPr marL="285750" lvl="0" indent="-285750" algn="l" rtl="0">
              <a:spcBef>
                <a:spcPts val="1200"/>
              </a:spcBef>
              <a:spcAft>
                <a:spcPts val="0"/>
              </a:spcAft>
              <a:buSzPts val="1600"/>
              <a:buChar char="•"/>
            </a:pPr>
            <a:r>
              <a:rPr lang="en-US"/>
              <a:t>Introduction </a:t>
            </a:r>
            <a:endParaRPr/>
          </a:p>
          <a:p>
            <a:pPr marL="285750" lvl="0" indent="-285750" algn="l" rtl="0">
              <a:spcBef>
                <a:spcPts val="1200"/>
              </a:spcBef>
              <a:spcAft>
                <a:spcPts val="0"/>
              </a:spcAft>
              <a:buClr>
                <a:schemeClr val="dk1"/>
              </a:buClr>
              <a:buSzPts val="1600"/>
              <a:buFont typeface="Arial"/>
              <a:buChar char="•"/>
            </a:pPr>
            <a:r>
              <a:rPr lang="en-US"/>
              <a:t>Web Scraping </a:t>
            </a:r>
            <a:endParaRPr/>
          </a:p>
          <a:p>
            <a:pPr marL="285750" lvl="0" indent="-285750" algn="l" rtl="0">
              <a:spcBef>
                <a:spcPts val="1200"/>
              </a:spcBef>
              <a:spcAft>
                <a:spcPts val="0"/>
              </a:spcAft>
              <a:buClr>
                <a:schemeClr val="dk1"/>
              </a:buClr>
              <a:buSzPts val="1600"/>
              <a:buFont typeface="Arial"/>
              <a:buChar char="•"/>
            </a:pPr>
            <a:r>
              <a:rPr lang="en-US"/>
              <a:t>Exploratory Data Analysis</a:t>
            </a:r>
            <a:endParaRPr/>
          </a:p>
          <a:p>
            <a:pPr marL="285750" lvl="0" indent="-285750" algn="l" rtl="0">
              <a:spcBef>
                <a:spcPts val="1200"/>
              </a:spcBef>
              <a:spcAft>
                <a:spcPts val="0"/>
              </a:spcAft>
              <a:buClr>
                <a:schemeClr val="dk1"/>
              </a:buClr>
              <a:buSzPts val="1600"/>
              <a:buFont typeface="Arial"/>
              <a:buChar char="•"/>
            </a:pPr>
            <a:r>
              <a:rPr lang="en-US"/>
              <a:t>Data Visualization </a:t>
            </a:r>
            <a:endParaRPr/>
          </a:p>
          <a:p>
            <a:pPr marL="285750" lvl="0" indent="-285750" algn="l" rtl="0">
              <a:spcBef>
                <a:spcPts val="1200"/>
              </a:spcBef>
              <a:spcAft>
                <a:spcPts val="0"/>
              </a:spcAft>
              <a:buClr>
                <a:schemeClr val="dk1"/>
              </a:buClr>
              <a:buSzPts val="1600"/>
              <a:buFont typeface="Arial"/>
              <a:buChar char="•"/>
            </a:pPr>
            <a:r>
              <a:rPr lang="en-US"/>
              <a:t>Text Analysis</a:t>
            </a:r>
            <a:endParaRPr/>
          </a:p>
          <a:p>
            <a:pPr marL="285750" lvl="0" indent="-285750" algn="l" rtl="0">
              <a:spcBef>
                <a:spcPts val="1200"/>
              </a:spcBef>
              <a:spcAft>
                <a:spcPts val="0"/>
              </a:spcAft>
              <a:buClr>
                <a:schemeClr val="dk1"/>
              </a:buClr>
              <a:buSzPts val="1600"/>
              <a:buFont typeface="Arial"/>
              <a:buChar char="•"/>
            </a:pPr>
            <a:r>
              <a:rPr lang="en-US"/>
              <a:t>Modeling </a:t>
            </a:r>
            <a:endParaRPr/>
          </a:p>
          <a:p>
            <a:pPr marL="285750" lvl="0" indent="-285750" algn="l" rtl="0">
              <a:spcBef>
                <a:spcPts val="1200"/>
              </a:spcBef>
              <a:spcAft>
                <a:spcPts val="0"/>
              </a:spcAft>
              <a:buSzPts val="1600"/>
              <a:buChar char="•"/>
            </a:pPr>
            <a:r>
              <a:rPr lang="en-US"/>
              <a:t>Model Compare</a:t>
            </a:r>
            <a:endParaRPr/>
          </a:p>
          <a:p>
            <a:pPr marL="285750" lvl="0" indent="-285750" algn="l" rtl="0">
              <a:spcBef>
                <a:spcPts val="1200"/>
              </a:spcBef>
              <a:spcAft>
                <a:spcPts val="0"/>
              </a:spcAft>
              <a:buSzPts val="1600"/>
              <a:buChar char="•"/>
            </a:pPr>
            <a:r>
              <a:rPr lang="en-US"/>
              <a:t>Results and Implications</a:t>
            </a:r>
            <a:endParaRPr/>
          </a:p>
          <a:p>
            <a:pPr marL="285750" lvl="0" indent="-285750" algn="l" rtl="0">
              <a:spcBef>
                <a:spcPts val="1200"/>
              </a:spcBef>
              <a:spcAft>
                <a:spcPts val="0"/>
              </a:spcAft>
              <a:buSzPts val="1600"/>
              <a:buChar char="•"/>
            </a:pPr>
            <a:r>
              <a:rPr lang="en-US"/>
              <a:t>Future Work</a:t>
            </a:r>
            <a:endParaRPr/>
          </a:p>
          <a:p>
            <a:pPr marL="285750" lvl="0" indent="-184150" algn="l" rtl="0">
              <a:spcBef>
                <a:spcPts val="1200"/>
              </a:spcBef>
              <a:spcAft>
                <a:spcPts val="0"/>
              </a:spcAft>
              <a:buClr>
                <a:schemeClr val="dk1"/>
              </a:buClr>
              <a:buSzPts val="1600"/>
              <a:buFont typeface="Arial"/>
              <a:buNone/>
            </a:pPr>
            <a:endParaRPr/>
          </a:p>
        </p:txBody>
      </p:sp>
      <p:sp>
        <p:nvSpPr>
          <p:cNvPr id="177" name="Google Shape;177;p20"/>
          <p:cNvSpPr txBox="1">
            <a:spLocks noGrp="1"/>
          </p:cNvSpPr>
          <p:nvPr>
            <p:ph type="title"/>
          </p:nvPr>
        </p:nvSpPr>
        <p:spPr>
          <a:xfrm>
            <a:off x="226188" y="482478"/>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Content</a:t>
            </a:r>
            <a:endParaRPr/>
          </a:p>
        </p:txBody>
      </p:sp>
      <p:pic>
        <p:nvPicPr>
          <p:cNvPr id="178" name="Google Shape;178;p20"/>
          <p:cNvPicPr preferRelativeResize="0"/>
          <p:nvPr/>
        </p:nvPicPr>
        <p:blipFill rotWithShape="1">
          <a:blip r:embed="rId3">
            <a:alphaModFix/>
          </a:blip>
          <a:srcRect/>
          <a:stretch/>
        </p:blipFill>
        <p:spPr>
          <a:xfrm>
            <a:off x="3385778" y="1709351"/>
            <a:ext cx="5531210" cy="30023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sp>
        <p:nvSpPr>
          <p:cNvPr id="366" name="Google Shape;366;p38"/>
          <p:cNvSpPr txBox="1">
            <a:spLocks noGrp="1"/>
          </p:cNvSpPr>
          <p:nvPr>
            <p:ph type="body" idx="1"/>
          </p:nvPr>
        </p:nvSpPr>
        <p:spPr>
          <a:xfrm>
            <a:off x="227025" y="1709350"/>
            <a:ext cx="4237200" cy="93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Arial"/>
              <a:buNone/>
            </a:pPr>
            <a:r>
              <a:rPr lang="en-US" sz="1100"/>
              <a:t>ROC : </a:t>
            </a:r>
            <a:endParaRPr sz="1100"/>
          </a:p>
          <a:p>
            <a:pPr marL="0" lvl="0" indent="0" algn="l" rtl="0">
              <a:spcBef>
                <a:spcPts val="0"/>
              </a:spcBef>
              <a:spcAft>
                <a:spcPts val="0"/>
              </a:spcAft>
              <a:buClr>
                <a:schemeClr val="dk1"/>
              </a:buClr>
              <a:buSzPts val="1600"/>
              <a:buFont typeface="Arial"/>
              <a:buNone/>
            </a:pPr>
            <a:r>
              <a:rPr lang="en-US" sz="1100" b="1">
                <a:highlight>
                  <a:srgbClr val="FFFFFF"/>
                </a:highlight>
              </a:rPr>
              <a:t>Receiver operating characteristic (ROC) curve</a:t>
            </a:r>
            <a:r>
              <a:rPr lang="en-US" sz="1100">
                <a:highlight>
                  <a:srgbClr val="FFFFFF"/>
                </a:highlight>
              </a:rPr>
              <a:t>: plots the true positive rate (TPR) vs the false positive rate (FPR) as a function of the model’s threshold for classifying positives</a:t>
            </a:r>
            <a:endParaRPr sz="1100"/>
          </a:p>
        </p:txBody>
      </p:sp>
      <p:sp>
        <p:nvSpPr>
          <p:cNvPr id="367" name="Google Shape;367;p38"/>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Model Compare</a:t>
            </a:r>
            <a:endParaRPr/>
          </a:p>
        </p:txBody>
      </p:sp>
      <p:sp>
        <p:nvSpPr>
          <p:cNvPr id="368" name="Google Shape;368;p38"/>
          <p:cNvSpPr txBox="1">
            <a:spLocks noGrp="1"/>
          </p:cNvSpPr>
          <p:nvPr>
            <p:ph type="body" idx="2"/>
          </p:nvPr>
        </p:nvSpPr>
        <p:spPr>
          <a:xfrm>
            <a:off x="227013" y="1006103"/>
            <a:ext cx="8691562" cy="4080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None/>
            </a:pPr>
            <a:r>
              <a:rPr lang="en-US"/>
              <a:t>ROC &amp; AUC</a:t>
            </a:r>
            <a:endParaRPr/>
          </a:p>
        </p:txBody>
      </p:sp>
      <p:sp>
        <p:nvSpPr>
          <p:cNvPr id="369" name="Google Shape;369;p38"/>
          <p:cNvSpPr txBox="1"/>
          <p:nvPr/>
        </p:nvSpPr>
        <p:spPr>
          <a:xfrm>
            <a:off x="4917050" y="1709350"/>
            <a:ext cx="4001400" cy="9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AUC : </a:t>
            </a:r>
            <a:endParaRPr sz="1100"/>
          </a:p>
          <a:p>
            <a:pPr marL="0" lvl="0" indent="0" algn="l" rtl="0">
              <a:spcBef>
                <a:spcPts val="0"/>
              </a:spcBef>
              <a:spcAft>
                <a:spcPts val="0"/>
              </a:spcAft>
              <a:buNone/>
            </a:pPr>
            <a:r>
              <a:rPr lang="en-US" sz="1100" b="1">
                <a:solidFill>
                  <a:schemeClr val="dk1"/>
                </a:solidFill>
                <a:highlight>
                  <a:srgbClr val="FFFFFF"/>
                </a:highlight>
              </a:rPr>
              <a:t>Area under the curve (AUC)</a:t>
            </a:r>
            <a:r>
              <a:rPr lang="en-US" sz="1100">
                <a:solidFill>
                  <a:schemeClr val="dk1"/>
                </a:solidFill>
                <a:highlight>
                  <a:srgbClr val="FFFFFF"/>
                </a:highlight>
              </a:rPr>
              <a:t>: metric to calculate the overall performance of a classification model based on area under the ROC curve</a:t>
            </a:r>
            <a:endParaRPr sz="1100"/>
          </a:p>
          <a:p>
            <a:pPr marL="0" lvl="0" indent="0" algn="l" rtl="0">
              <a:spcBef>
                <a:spcPts val="0"/>
              </a:spcBef>
              <a:spcAft>
                <a:spcPts val="0"/>
              </a:spcAft>
              <a:buNone/>
            </a:pPr>
            <a:endParaRPr/>
          </a:p>
        </p:txBody>
      </p:sp>
      <p:pic>
        <p:nvPicPr>
          <p:cNvPr id="370" name="Google Shape;370;p38"/>
          <p:cNvPicPr preferRelativeResize="0"/>
          <p:nvPr/>
        </p:nvPicPr>
        <p:blipFill>
          <a:blip r:embed="rId3">
            <a:alphaModFix/>
          </a:blip>
          <a:stretch>
            <a:fillRect/>
          </a:stretch>
        </p:blipFill>
        <p:spPr>
          <a:xfrm>
            <a:off x="281800" y="2934825"/>
            <a:ext cx="4071151" cy="2758599"/>
          </a:xfrm>
          <a:prstGeom prst="rect">
            <a:avLst/>
          </a:prstGeom>
          <a:noFill/>
          <a:ln>
            <a:noFill/>
          </a:ln>
        </p:spPr>
      </p:pic>
      <p:pic>
        <p:nvPicPr>
          <p:cNvPr id="371" name="Google Shape;371;p38"/>
          <p:cNvPicPr preferRelativeResize="0"/>
          <p:nvPr/>
        </p:nvPicPr>
        <p:blipFill>
          <a:blip r:embed="rId4">
            <a:alphaModFix/>
          </a:blip>
          <a:stretch>
            <a:fillRect/>
          </a:stretch>
        </p:blipFill>
        <p:spPr>
          <a:xfrm>
            <a:off x="4464226" y="2869825"/>
            <a:ext cx="4486250" cy="30326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9"/>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sp>
        <p:nvSpPr>
          <p:cNvPr id="377" name="Google Shape;377;p39"/>
          <p:cNvSpPr txBox="1">
            <a:spLocks noGrp="1"/>
          </p:cNvSpPr>
          <p:nvPr>
            <p:ph type="body" idx="1"/>
          </p:nvPr>
        </p:nvSpPr>
        <p:spPr>
          <a:xfrm>
            <a:off x="227013" y="1551101"/>
            <a:ext cx="4242000" cy="4384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285750" lvl="0" indent="-285750" algn="l" rtl="0">
              <a:spcBef>
                <a:spcPts val="1200"/>
              </a:spcBef>
              <a:spcAft>
                <a:spcPts val="0"/>
              </a:spcAft>
              <a:buClr>
                <a:schemeClr val="dk1"/>
              </a:buClr>
              <a:buSzPts val="1600"/>
              <a:buFont typeface="Arial"/>
              <a:buChar char="•"/>
            </a:pPr>
            <a:r>
              <a:rPr lang="en-US"/>
              <a:t>More algorithms to be used</a:t>
            </a:r>
            <a:endParaRPr/>
          </a:p>
          <a:p>
            <a:pPr marL="0" lvl="0" indent="0" algn="l" rtl="0">
              <a:spcBef>
                <a:spcPts val="1200"/>
              </a:spcBef>
              <a:spcAft>
                <a:spcPts val="0"/>
              </a:spcAft>
              <a:buNone/>
            </a:pPr>
            <a:endParaRPr sz="600"/>
          </a:p>
          <a:p>
            <a:pPr marL="285750" lvl="0" indent="-285750" algn="l" rtl="0">
              <a:spcBef>
                <a:spcPts val="1200"/>
              </a:spcBef>
              <a:spcAft>
                <a:spcPts val="0"/>
              </a:spcAft>
              <a:buClr>
                <a:schemeClr val="dk1"/>
              </a:buClr>
              <a:buSzPts val="1600"/>
              <a:buFont typeface="Arial"/>
              <a:buChar char="•"/>
            </a:pPr>
            <a:r>
              <a:rPr lang="en-US"/>
              <a:t>Provide in detail suggestions for restaurants to improve their profitability</a:t>
            </a:r>
            <a:endParaRPr/>
          </a:p>
          <a:p>
            <a:pPr marL="285750" lvl="0" indent="0" algn="l" rtl="0">
              <a:spcBef>
                <a:spcPts val="1200"/>
              </a:spcBef>
              <a:spcAft>
                <a:spcPts val="0"/>
              </a:spcAft>
              <a:buNone/>
            </a:pPr>
            <a:endParaRPr sz="600"/>
          </a:p>
          <a:p>
            <a:pPr marL="285750" lvl="0" indent="-285750" algn="l" rtl="0">
              <a:spcBef>
                <a:spcPts val="1200"/>
              </a:spcBef>
              <a:spcAft>
                <a:spcPts val="0"/>
              </a:spcAft>
              <a:buClr>
                <a:schemeClr val="dk1"/>
              </a:buClr>
              <a:buSzPts val="1600"/>
              <a:buFont typeface="Arial"/>
              <a:buChar char="•"/>
            </a:pPr>
            <a:r>
              <a:rPr lang="en-US"/>
              <a:t>Results using intuitive plots </a:t>
            </a:r>
            <a:endParaRPr/>
          </a:p>
        </p:txBody>
      </p:sp>
      <p:sp>
        <p:nvSpPr>
          <p:cNvPr id="378" name="Google Shape;378;p39"/>
          <p:cNvSpPr txBox="1">
            <a:spLocks noGrp="1"/>
          </p:cNvSpPr>
          <p:nvPr>
            <p:ph type="title"/>
          </p:nvPr>
        </p:nvSpPr>
        <p:spPr>
          <a:xfrm>
            <a:off x="227013" y="418353"/>
            <a:ext cx="7303340" cy="5358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Future Work</a:t>
            </a:r>
            <a:endParaRPr/>
          </a:p>
        </p:txBody>
      </p:sp>
      <p:sp>
        <p:nvSpPr>
          <p:cNvPr id="379" name="Google Shape;379;p39"/>
          <p:cNvSpPr txBox="1"/>
          <p:nvPr/>
        </p:nvSpPr>
        <p:spPr>
          <a:xfrm>
            <a:off x="5117350" y="1462175"/>
            <a:ext cx="3429000" cy="9834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endParaRPr/>
          </a:p>
        </p:txBody>
      </p:sp>
      <p:pic>
        <p:nvPicPr>
          <p:cNvPr id="380" name="Google Shape;380;p39"/>
          <p:cNvPicPr preferRelativeResize="0"/>
          <p:nvPr/>
        </p:nvPicPr>
        <p:blipFill>
          <a:blip r:embed="rId3">
            <a:alphaModFix/>
          </a:blip>
          <a:stretch>
            <a:fillRect/>
          </a:stretch>
        </p:blipFill>
        <p:spPr>
          <a:xfrm>
            <a:off x="4545213" y="2369375"/>
            <a:ext cx="4333875" cy="2447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0"/>
          <p:cNvSpPr txBox="1">
            <a:spLocks noGrp="1"/>
          </p:cNvSpPr>
          <p:nvPr>
            <p:ph type="subTitle" idx="1"/>
          </p:nvPr>
        </p:nvSpPr>
        <p:spPr>
          <a:xfrm>
            <a:off x="1371600" y="5240939"/>
            <a:ext cx="6400800" cy="1298388"/>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Clr>
                <a:srgbClr val="3F3F3F"/>
              </a:buClr>
              <a:buSzPts val="1800"/>
              <a:buNone/>
            </a:pPr>
            <a:r>
              <a:rPr lang="en-US" sz="3000" b="1"/>
              <a:t>Thank You </a:t>
            </a:r>
            <a:endParaRPr sz="30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
        <p:nvSpPr>
          <p:cNvPr id="184" name="Google Shape;184;p21"/>
          <p:cNvSpPr txBox="1">
            <a:spLocks noGrp="1"/>
          </p:cNvSpPr>
          <p:nvPr>
            <p:ph type="body" idx="1"/>
          </p:nvPr>
        </p:nvSpPr>
        <p:spPr>
          <a:xfrm>
            <a:off x="331450" y="1112726"/>
            <a:ext cx="8691600" cy="43845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600"/>
              <a:buFont typeface="Arial"/>
              <a:buNone/>
            </a:pPr>
            <a:r>
              <a:rPr lang="en-US"/>
              <a:t>The popularity of restaurants can be evaluated through all kinds of social medias, which not only can provide suggestions for customers on restaurant selections but provide guidance for restaurants owners on making profits.</a:t>
            </a:r>
            <a:endParaRPr/>
          </a:p>
          <a:p>
            <a:pPr marL="0" lvl="0" indent="0" algn="l" rtl="0">
              <a:spcBef>
                <a:spcPts val="1200"/>
              </a:spcBef>
              <a:spcAft>
                <a:spcPts val="0"/>
              </a:spcAft>
              <a:buClr>
                <a:schemeClr val="dk1"/>
              </a:buClr>
              <a:buSzPts val="1600"/>
              <a:buFont typeface="Arial"/>
              <a:buNone/>
            </a:pPr>
            <a:r>
              <a:rPr lang="en-US"/>
              <a:t>Thus, in this web mining and analytics project, we obtain restaurants data from Yelp and tend to evaluate the popularity of restaurants in Manhattan area.</a:t>
            </a:r>
            <a:endParaRPr/>
          </a:p>
        </p:txBody>
      </p:sp>
      <p:sp>
        <p:nvSpPr>
          <p:cNvPr id="185" name="Google Shape;185;p21"/>
          <p:cNvSpPr txBox="1">
            <a:spLocks noGrp="1"/>
          </p:cNvSpPr>
          <p:nvPr>
            <p:ph type="title"/>
          </p:nvPr>
        </p:nvSpPr>
        <p:spPr>
          <a:xfrm>
            <a:off x="226188" y="482478"/>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Introduction</a:t>
            </a:r>
            <a:endParaRPr/>
          </a:p>
        </p:txBody>
      </p:sp>
      <p:pic>
        <p:nvPicPr>
          <p:cNvPr id="186" name="Google Shape;186;p21"/>
          <p:cNvPicPr preferRelativeResize="0"/>
          <p:nvPr/>
        </p:nvPicPr>
        <p:blipFill>
          <a:blip r:embed="rId3">
            <a:alphaModFix/>
          </a:blip>
          <a:stretch>
            <a:fillRect/>
          </a:stretch>
        </p:blipFill>
        <p:spPr>
          <a:xfrm>
            <a:off x="1013537" y="3112750"/>
            <a:ext cx="7116923" cy="2777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193" name="Google Shape;193;p22"/>
          <p:cNvSpPr txBox="1">
            <a:spLocks noGrp="1"/>
          </p:cNvSpPr>
          <p:nvPr>
            <p:ph type="title"/>
          </p:nvPr>
        </p:nvSpPr>
        <p:spPr>
          <a:xfrm>
            <a:off x="316588" y="422128"/>
            <a:ext cx="7303200" cy="53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000"/>
              <a:buFont typeface="Arial"/>
              <a:buNone/>
            </a:pPr>
            <a:r>
              <a:rPr lang="en-US"/>
              <a:t>Web Scraping</a:t>
            </a:r>
            <a:endParaRPr/>
          </a:p>
        </p:txBody>
      </p:sp>
      <p:sp>
        <p:nvSpPr>
          <p:cNvPr id="194" name="Google Shape;194;p22"/>
          <p:cNvSpPr txBox="1">
            <a:spLocks noGrp="1"/>
          </p:cNvSpPr>
          <p:nvPr>
            <p:ph type="body" idx="2"/>
          </p:nvPr>
        </p:nvSpPr>
        <p:spPr>
          <a:xfrm>
            <a:off x="227038" y="1006166"/>
            <a:ext cx="8319300" cy="40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None/>
            </a:pPr>
            <a:r>
              <a:rPr lang="en-US" u="sng">
                <a:solidFill>
                  <a:schemeClr val="hlink"/>
                </a:solidFill>
                <a:hlinkClick r:id="rId3"/>
              </a:rPr>
              <a:t>https://www.yelp.com/search?find_desc=Restaurants&amp;find_loc=Manhattan%2C%20NY</a:t>
            </a:r>
            <a:endParaRPr/>
          </a:p>
          <a:p>
            <a:pPr marL="0" lvl="0" indent="0" algn="l" rtl="0">
              <a:spcBef>
                <a:spcPts val="0"/>
              </a:spcBef>
              <a:spcAft>
                <a:spcPts val="0"/>
              </a:spcAft>
              <a:buClr>
                <a:schemeClr val="dk1"/>
              </a:buClr>
              <a:buSzPts val="1800"/>
              <a:buNone/>
            </a:pPr>
            <a:endParaRPr/>
          </a:p>
        </p:txBody>
      </p:sp>
      <p:pic>
        <p:nvPicPr>
          <p:cNvPr id="195" name="Google Shape;195;p22"/>
          <p:cNvPicPr preferRelativeResize="0"/>
          <p:nvPr/>
        </p:nvPicPr>
        <p:blipFill rotWithShape="1">
          <a:blip r:embed="rId4">
            <a:alphaModFix/>
          </a:blip>
          <a:srcRect/>
          <a:stretch/>
        </p:blipFill>
        <p:spPr>
          <a:xfrm>
            <a:off x="121026" y="1589094"/>
            <a:ext cx="4762082" cy="1839906"/>
          </a:xfrm>
          <a:prstGeom prst="rect">
            <a:avLst/>
          </a:prstGeom>
          <a:noFill/>
          <a:ln>
            <a:noFill/>
          </a:ln>
        </p:spPr>
      </p:pic>
      <p:pic>
        <p:nvPicPr>
          <p:cNvPr id="196" name="Google Shape;196;p22"/>
          <p:cNvPicPr preferRelativeResize="0"/>
          <p:nvPr/>
        </p:nvPicPr>
        <p:blipFill rotWithShape="1">
          <a:blip r:embed="rId5">
            <a:alphaModFix/>
          </a:blip>
          <a:srcRect/>
          <a:stretch/>
        </p:blipFill>
        <p:spPr>
          <a:xfrm>
            <a:off x="5059678" y="1589094"/>
            <a:ext cx="3963296" cy="3312695"/>
          </a:xfrm>
          <a:prstGeom prst="rect">
            <a:avLst/>
          </a:prstGeom>
          <a:noFill/>
          <a:ln>
            <a:noFill/>
          </a:ln>
        </p:spPr>
      </p:pic>
      <p:pic>
        <p:nvPicPr>
          <p:cNvPr id="197" name="Google Shape;197;p22"/>
          <p:cNvPicPr preferRelativeResize="0"/>
          <p:nvPr/>
        </p:nvPicPr>
        <p:blipFill>
          <a:blip r:embed="rId6">
            <a:alphaModFix/>
          </a:blip>
          <a:stretch>
            <a:fillRect/>
          </a:stretch>
        </p:blipFill>
        <p:spPr>
          <a:xfrm>
            <a:off x="121025" y="3984925"/>
            <a:ext cx="1457325" cy="381000"/>
          </a:xfrm>
          <a:prstGeom prst="rect">
            <a:avLst/>
          </a:prstGeom>
          <a:noFill/>
          <a:ln>
            <a:noFill/>
          </a:ln>
        </p:spPr>
      </p:pic>
      <p:pic>
        <p:nvPicPr>
          <p:cNvPr id="198" name="Google Shape;198;p22"/>
          <p:cNvPicPr preferRelativeResize="0"/>
          <p:nvPr/>
        </p:nvPicPr>
        <p:blipFill>
          <a:blip r:embed="rId7">
            <a:alphaModFix/>
          </a:blip>
          <a:stretch>
            <a:fillRect/>
          </a:stretch>
        </p:blipFill>
        <p:spPr>
          <a:xfrm>
            <a:off x="1578138" y="3603914"/>
            <a:ext cx="1847850" cy="381000"/>
          </a:xfrm>
          <a:prstGeom prst="rect">
            <a:avLst/>
          </a:prstGeom>
          <a:noFill/>
          <a:ln>
            <a:noFill/>
          </a:ln>
        </p:spPr>
      </p:pic>
      <p:pic>
        <p:nvPicPr>
          <p:cNvPr id="199" name="Google Shape;199;p22"/>
          <p:cNvPicPr preferRelativeResize="0"/>
          <p:nvPr/>
        </p:nvPicPr>
        <p:blipFill>
          <a:blip r:embed="rId8">
            <a:alphaModFix/>
          </a:blip>
          <a:stretch>
            <a:fillRect/>
          </a:stretch>
        </p:blipFill>
        <p:spPr>
          <a:xfrm>
            <a:off x="4247775" y="3603914"/>
            <a:ext cx="1847850" cy="381000"/>
          </a:xfrm>
          <a:prstGeom prst="rect">
            <a:avLst/>
          </a:prstGeom>
          <a:noFill/>
          <a:ln>
            <a:noFill/>
          </a:ln>
        </p:spPr>
      </p:pic>
      <p:pic>
        <p:nvPicPr>
          <p:cNvPr id="200" name="Google Shape;200;p22"/>
          <p:cNvPicPr preferRelativeResize="0"/>
          <p:nvPr/>
        </p:nvPicPr>
        <p:blipFill>
          <a:blip r:embed="rId9">
            <a:alphaModFix/>
          </a:blip>
          <a:stretch>
            <a:fillRect/>
          </a:stretch>
        </p:blipFill>
        <p:spPr>
          <a:xfrm>
            <a:off x="4064325" y="4829339"/>
            <a:ext cx="1676400" cy="371475"/>
          </a:xfrm>
          <a:prstGeom prst="rect">
            <a:avLst/>
          </a:prstGeom>
          <a:noFill/>
          <a:ln>
            <a:noFill/>
          </a:ln>
        </p:spPr>
      </p:pic>
      <p:pic>
        <p:nvPicPr>
          <p:cNvPr id="201" name="Google Shape;201;p22"/>
          <p:cNvPicPr preferRelativeResize="0"/>
          <p:nvPr/>
        </p:nvPicPr>
        <p:blipFill>
          <a:blip r:embed="rId10">
            <a:alphaModFix/>
          </a:blip>
          <a:stretch>
            <a:fillRect/>
          </a:stretch>
        </p:blipFill>
        <p:spPr>
          <a:xfrm>
            <a:off x="5420925" y="5536664"/>
            <a:ext cx="1390650" cy="381000"/>
          </a:xfrm>
          <a:prstGeom prst="rect">
            <a:avLst/>
          </a:prstGeom>
          <a:noFill/>
          <a:ln>
            <a:noFill/>
          </a:ln>
        </p:spPr>
      </p:pic>
      <p:pic>
        <p:nvPicPr>
          <p:cNvPr id="202" name="Google Shape;202;p22"/>
          <p:cNvPicPr preferRelativeResize="0"/>
          <p:nvPr/>
        </p:nvPicPr>
        <p:blipFill>
          <a:blip r:embed="rId11">
            <a:alphaModFix/>
          </a:blip>
          <a:stretch>
            <a:fillRect/>
          </a:stretch>
        </p:blipFill>
        <p:spPr>
          <a:xfrm>
            <a:off x="921425" y="4921839"/>
            <a:ext cx="1676400" cy="381000"/>
          </a:xfrm>
          <a:prstGeom prst="rect">
            <a:avLst/>
          </a:prstGeom>
          <a:noFill/>
          <a:ln>
            <a:noFill/>
          </a:ln>
        </p:spPr>
      </p:pic>
      <p:cxnSp>
        <p:nvCxnSpPr>
          <p:cNvPr id="203" name="Google Shape;203;p22"/>
          <p:cNvCxnSpPr>
            <a:endCxn id="201" idx="0"/>
          </p:cNvCxnSpPr>
          <p:nvPr/>
        </p:nvCxnSpPr>
        <p:spPr>
          <a:xfrm flipH="1">
            <a:off x="6116250" y="3178064"/>
            <a:ext cx="471000" cy="2358600"/>
          </a:xfrm>
          <a:prstGeom prst="straightConnector1">
            <a:avLst/>
          </a:prstGeom>
          <a:noFill/>
          <a:ln w="9525" cap="flat" cmpd="sng">
            <a:solidFill>
              <a:schemeClr val="dk2"/>
            </a:solidFill>
            <a:prstDash val="solid"/>
            <a:round/>
            <a:headEnd type="none" w="med" len="med"/>
            <a:tailEnd type="triangle" w="med" len="med"/>
          </a:ln>
        </p:spPr>
      </p:cxnSp>
      <p:cxnSp>
        <p:nvCxnSpPr>
          <p:cNvPr id="204" name="Google Shape;204;p22"/>
          <p:cNvCxnSpPr>
            <a:endCxn id="199" idx="0"/>
          </p:cNvCxnSpPr>
          <p:nvPr/>
        </p:nvCxnSpPr>
        <p:spPr>
          <a:xfrm flipH="1">
            <a:off x="5171700" y="1846514"/>
            <a:ext cx="1433400" cy="1757400"/>
          </a:xfrm>
          <a:prstGeom prst="straightConnector1">
            <a:avLst/>
          </a:prstGeom>
          <a:noFill/>
          <a:ln w="9525" cap="flat" cmpd="sng">
            <a:solidFill>
              <a:schemeClr val="dk2"/>
            </a:solidFill>
            <a:prstDash val="solid"/>
            <a:round/>
            <a:headEnd type="none" w="med" len="med"/>
            <a:tailEnd type="triangle" w="med" len="med"/>
          </a:ln>
        </p:spPr>
      </p:cxnSp>
      <p:cxnSp>
        <p:nvCxnSpPr>
          <p:cNvPr id="205" name="Google Shape;205;p22"/>
          <p:cNvCxnSpPr/>
          <p:nvPr/>
        </p:nvCxnSpPr>
        <p:spPr>
          <a:xfrm flipH="1">
            <a:off x="5273350" y="1811050"/>
            <a:ext cx="2219400" cy="30183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22"/>
          <p:cNvCxnSpPr>
            <a:endCxn id="202" idx="0"/>
          </p:cNvCxnSpPr>
          <p:nvPr/>
        </p:nvCxnSpPr>
        <p:spPr>
          <a:xfrm flipH="1">
            <a:off x="1759625" y="1811139"/>
            <a:ext cx="3939900" cy="3110700"/>
          </a:xfrm>
          <a:prstGeom prst="straightConnector1">
            <a:avLst/>
          </a:prstGeom>
          <a:noFill/>
          <a:ln w="9525" cap="flat" cmpd="sng">
            <a:solidFill>
              <a:schemeClr val="dk2"/>
            </a:solidFill>
            <a:prstDash val="solid"/>
            <a:round/>
            <a:headEnd type="none" w="med" len="med"/>
            <a:tailEnd type="triangle" w="med" len="med"/>
          </a:ln>
        </p:spPr>
      </p:cxnSp>
      <p:cxnSp>
        <p:nvCxnSpPr>
          <p:cNvPr id="207" name="Google Shape;207;p22"/>
          <p:cNvCxnSpPr>
            <a:endCxn id="198" idx="0"/>
          </p:cNvCxnSpPr>
          <p:nvPr/>
        </p:nvCxnSpPr>
        <p:spPr>
          <a:xfrm>
            <a:off x="2166063" y="1864214"/>
            <a:ext cx="336000" cy="1739700"/>
          </a:xfrm>
          <a:prstGeom prst="straightConnector1">
            <a:avLst/>
          </a:prstGeom>
          <a:noFill/>
          <a:ln w="9525" cap="flat" cmpd="sng">
            <a:solidFill>
              <a:schemeClr val="dk2"/>
            </a:solidFill>
            <a:prstDash val="solid"/>
            <a:round/>
            <a:headEnd type="none" w="med" len="med"/>
            <a:tailEnd type="triangle" w="med" len="med"/>
          </a:ln>
        </p:spPr>
      </p:cxnSp>
      <p:cxnSp>
        <p:nvCxnSpPr>
          <p:cNvPr id="208" name="Google Shape;208;p22"/>
          <p:cNvCxnSpPr>
            <a:endCxn id="197" idx="0"/>
          </p:cNvCxnSpPr>
          <p:nvPr/>
        </p:nvCxnSpPr>
        <p:spPr>
          <a:xfrm flipH="1">
            <a:off x="849688" y="2219425"/>
            <a:ext cx="1050000" cy="1765500"/>
          </a:xfrm>
          <a:prstGeom prst="straightConnector1">
            <a:avLst/>
          </a:prstGeom>
          <a:noFill/>
          <a:ln w="9525" cap="flat" cmpd="sng">
            <a:solidFill>
              <a:schemeClr val="dk2"/>
            </a:solidFill>
            <a:prstDash val="solid"/>
            <a:round/>
            <a:headEnd type="none" w="med" len="med"/>
            <a:tailEnd type="triangle" w="med" len="med"/>
          </a:ln>
        </p:spPr>
      </p:cxnSp>
      <p:sp>
        <p:nvSpPr>
          <p:cNvPr id="209" name="Google Shape;209;p22"/>
          <p:cNvSpPr txBox="1"/>
          <p:nvPr/>
        </p:nvSpPr>
        <p:spPr>
          <a:xfrm>
            <a:off x="2159700" y="1856575"/>
            <a:ext cx="7274700" cy="8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3"/>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
        <p:nvSpPr>
          <p:cNvPr id="216" name="Google Shape;216;p23"/>
          <p:cNvSpPr txBox="1">
            <a:spLocks noGrp="1"/>
          </p:cNvSpPr>
          <p:nvPr>
            <p:ph type="title"/>
          </p:nvPr>
        </p:nvSpPr>
        <p:spPr>
          <a:xfrm>
            <a:off x="350263" y="44660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Scraping </a:t>
            </a:r>
            <a:endParaRPr/>
          </a:p>
        </p:txBody>
      </p:sp>
      <p:sp>
        <p:nvSpPr>
          <p:cNvPr id="217" name="Google Shape;217;p23"/>
          <p:cNvSpPr txBox="1">
            <a:spLocks noGrp="1"/>
          </p:cNvSpPr>
          <p:nvPr>
            <p:ph type="body" idx="2"/>
          </p:nvPr>
        </p:nvSpPr>
        <p:spPr>
          <a:xfrm>
            <a:off x="350263" y="217035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rawData.csv </a:t>
            </a:r>
            <a:endParaRPr/>
          </a:p>
        </p:txBody>
      </p:sp>
      <p:sp>
        <p:nvSpPr>
          <p:cNvPr id="218" name="Google Shape;218;p23"/>
          <p:cNvSpPr txBox="1"/>
          <p:nvPr/>
        </p:nvSpPr>
        <p:spPr>
          <a:xfrm>
            <a:off x="214888" y="1135725"/>
            <a:ext cx="8131800" cy="535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This dataset contains 3,413 rows with 6 attributes: Restaurant name, customer name, comment date, score, review and price range.</a:t>
            </a:r>
            <a:endParaRPr sz="1800"/>
          </a:p>
        </p:txBody>
      </p:sp>
      <p:pic>
        <p:nvPicPr>
          <p:cNvPr id="219" name="Google Shape;219;p23"/>
          <p:cNvPicPr preferRelativeResize="0"/>
          <p:nvPr/>
        </p:nvPicPr>
        <p:blipFill rotWithShape="1">
          <a:blip r:embed="rId3">
            <a:alphaModFix/>
          </a:blip>
          <a:srcRect b="38103"/>
          <a:stretch/>
        </p:blipFill>
        <p:spPr>
          <a:xfrm>
            <a:off x="350287" y="2834050"/>
            <a:ext cx="8443423" cy="2117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txBox="1">
            <a:spLocks noGrp="1"/>
          </p:cNvSpPr>
          <p:nvPr>
            <p:ph type="sldNum" idx="12"/>
          </p:nvPr>
        </p:nvSpPr>
        <p:spPr>
          <a:xfrm>
            <a:off x="8546351" y="6460940"/>
            <a:ext cx="476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sp>
        <p:nvSpPr>
          <p:cNvPr id="225" name="Google Shape;225;p24"/>
          <p:cNvSpPr txBox="1">
            <a:spLocks noGrp="1"/>
          </p:cNvSpPr>
          <p:nvPr>
            <p:ph type="body" idx="3"/>
          </p:nvPr>
        </p:nvSpPr>
        <p:spPr>
          <a:xfrm>
            <a:off x="4973425" y="1166925"/>
            <a:ext cx="3857700" cy="21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a:latin typeface="Calibri"/>
                <a:ea typeface="Calibri"/>
                <a:cs typeface="Calibri"/>
                <a:sym typeface="Calibri"/>
              </a:rPr>
              <a:t>We got the top 5 restaurants with the highest average rating. </a:t>
            </a:r>
            <a:endParaRPr sz="1800">
              <a:latin typeface="Calibri"/>
              <a:ea typeface="Calibri"/>
              <a:cs typeface="Calibri"/>
              <a:sym typeface="Calibri"/>
            </a:endParaRPr>
          </a:p>
          <a:p>
            <a:pPr marL="285750" lvl="0" indent="-184150" algn="l" rtl="0">
              <a:spcBef>
                <a:spcPts val="0"/>
              </a:spcBef>
              <a:spcAft>
                <a:spcPts val="0"/>
              </a:spcAft>
              <a:buClr>
                <a:schemeClr val="dk1"/>
              </a:buClr>
              <a:buSzPts val="1600"/>
              <a:buFont typeface="Arial"/>
              <a:buNone/>
            </a:pPr>
            <a:endParaRPr/>
          </a:p>
        </p:txBody>
      </p:sp>
      <p:pic>
        <p:nvPicPr>
          <p:cNvPr id="226" name="Google Shape;226;p24"/>
          <p:cNvPicPr preferRelativeResize="0"/>
          <p:nvPr/>
        </p:nvPicPr>
        <p:blipFill>
          <a:blip r:embed="rId3">
            <a:alphaModFix/>
          </a:blip>
          <a:stretch>
            <a:fillRect/>
          </a:stretch>
        </p:blipFill>
        <p:spPr>
          <a:xfrm>
            <a:off x="1183550" y="928675"/>
            <a:ext cx="3236100" cy="1860575"/>
          </a:xfrm>
          <a:prstGeom prst="rect">
            <a:avLst/>
          </a:prstGeom>
          <a:noFill/>
          <a:ln>
            <a:noFill/>
          </a:ln>
        </p:spPr>
      </p:pic>
      <p:sp>
        <p:nvSpPr>
          <p:cNvPr id="227" name="Google Shape;227;p24"/>
          <p:cNvSpPr txBox="1"/>
          <p:nvPr/>
        </p:nvSpPr>
        <p:spPr>
          <a:xfrm>
            <a:off x="339075" y="235175"/>
            <a:ext cx="71115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000"/>
              <a:buFont typeface="Arial"/>
              <a:buNone/>
            </a:pPr>
            <a:r>
              <a:rPr lang="en-US" sz="3000" b="1">
                <a:solidFill>
                  <a:schemeClr val="dk1"/>
                </a:solidFill>
              </a:rPr>
              <a:t>Top 5 rated restaurants</a:t>
            </a:r>
            <a:endParaRPr sz="3000" b="1"/>
          </a:p>
        </p:txBody>
      </p:sp>
      <p:grpSp>
        <p:nvGrpSpPr>
          <p:cNvPr id="228" name="Google Shape;228;p24"/>
          <p:cNvGrpSpPr/>
          <p:nvPr/>
        </p:nvGrpSpPr>
        <p:grpSpPr>
          <a:xfrm>
            <a:off x="1535376" y="2878831"/>
            <a:ext cx="6233882" cy="3505794"/>
            <a:chOff x="152400" y="1192725"/>
            <a:chExt cx="8991608" cy="5201475"/>
          </a:xfrm>
        </p:grpSpPr>
        <p:pic>
          <p:nvPicPr>
            <p:cNvPr id="229" name="Google Shape;229;p24"/>
            <p:cNvPicPr preferRelativeResize="0"/>
            <p:nvPr/>
          </p:nvPicPr>
          <p:blipFill>
            <a:blip r:embed="rId4">
              <a:alphaModFix/>
            </a:blip>
            <a:stretch>
              <a:fillRect/>
            </a:stretch>
          </p:blipFill>
          <p:spPr>
            <a:xfrm>
              <a:off x="4771525" y="3853925"/>
              <a:ext cx="2355240" cy="2496376"/>
            </a:xfrm>
            <a:prstGeom prst="rect">
              <a:avLst/>
            </a:prstGeom>
            <a:noFill/>
            <a:ln>
              <a:noFill/>
            </a:ln>
          </p:spPr>
        </p:pic>
        <p:pic>
          <p:nvPicPr>
            <p:cNvPr id="230" name="Google Shape;230;p24"/>
            <p:cNvPicPr preferRelativeResize="0"/>
            <p:nvPr/>
          </p:nvPicPr>
          <p:blipFill>
            <a:blip r:embed="rId5">
              <a:alphaModFix/>
            </a:blip>
            <a:stretch>
              <a:fillRect/>
            </a:stretch>
          </p:blipFill>
          <p:spPr>
            <a:xfrm>
              <a:off x="152400" y="1192725"/>
              <a:ext cx="2706330" cy="2584175"/>
            </a:xfrm>
            <a:prstGeom prst="rect">
              <a:avLst/>
            </a:prstGeom>
            <a:noFill/>
            <a:ln>
              <a:noFill/>
            </a:ln>
          </p:spPr>
        </p:pic>
        <p:pic>
          <p:nvPicPr>
            <p:cNvPr id="231" name="Google Shape;231;p24"/>
            <p:cNvPicPr preferRelativeResize="0"/>
            <p:nvPr/>
          </p:nvPicPr>
          <p:blipFill>
            <a:blip r:embed="rId6">
              <a:alphaModFix/>
            </a:blip>
            <a:stretch>
              <a:fillRect/>
            </a:stretch>
          </p:blipFill>
          <p:spPr>
            <a:xfrm>
              <a:off x="1653575" y="3810025"/>
              <a:ext cx="3047550" cy="2584175"/>
            </a:xfrm>
            <a:prstGeom prst="rect">
              <a:avLst/>
            </a:prstGeom>
            <a:noFill/>
            <a:ln>
              <a:noFill/>
            </a:ln>
          </p:spPr>
        </p:pic>
        <p:pic>
          <p:nvPicPr>
            <p:cNvPr id="232" name="Google Shape;232;p24"/>
            <p:cNvPicPr preferRelativeResize="0"/>
            <p:nvPr/>
          </p:nvPicPr>
          <p:blipFill>
            <a:blip r:embed="rId7">
              <a:alphaModFix/>
            </a:blip>
            <a:stretch>
              <a:fillRect/>
            </a:stretch>
          </p:blipFill>
          <p:spPr>
            <a:xfrm>
              <a:off x="5922375" y="1280525"/>
              <a:ext cx="3221633" cy="2496375"/>
            </a:xfrm>
            <a:prstGeom prst="rect">
              <a:avLst/>
            </a:prstGeom>
            <a:noFill/>
            <a:ln>
              <a:noFill/>
            </a:ln>
          </p:spPr>
        </p:pic>
        <p:pic>
          <p:nvPicPr>
            <p:cNvPr id="233" name="Google Shape;233;p24"/>
            <p:cNvPicPr preferRelativeResize="0"/>
            <p:nvPr/>
          </p:nvPicPr>
          <p:blipFill>
            <a:blip r:embed="rId8">
              <a:alphaModFix/>
            </a:blip>
            <a:stretch>
              <a:fillRect/>
            </a:stretch>
          </p:blipFill>
          <p:spPr>
            <a:xfrm>
              <a:off x="2918550" y="1252975"/>
              <a:ext cx="2943999" cy="2551463"/>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5"/>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a:t>
            </a:fld>
            <a:endParaRPr/>
          </a:p>
        </p:txBody>
      </p:sp>
      <p:sp>
        <p:nvSpPr>
          <p:cNvPr id="240" name="Google Shape;240;p25"/>
          <p:cNvSpPr txBox="1">
            <a:spLocks noGrp="1"/>
          </p:cNvSpPr>
          <p:nvPr>
            <p:ph type="title"/>
          </p:nvPr>
        </p:nvSpPr>
        <p:spPr>
          <a:xfrm>
            <a:off x="458113" y="305878"/>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Cleansing &amp; Data Wrangling</a:t>
            </a:r>
            <a:endParaRPr/>
          </a:p>
        </p:txBody>
      </p:sp>
      <p:pic>
        <p:nvPicPr>
          <p:cNvPr id="241" name="Google Shape;241;p25"/>
          <p:cNvPicPr preferRelativeResize="0"/>
          <p:nvPr/>
        </p:nvPicPr>
        <p:blipFill>
          <a:blip r:embed="rId3">
            <a:alphaModFix/>
          </a:blip>
          <a:stretch>
            <a:fillRect/>
          </a:stretch>
        </p:blipFill>
        <p:spPr>
          <a:xfrm>
            <a:off x="1122850" y="2677125"/>
            <a:ext cx="2408499" cy="2047250"/>
          </a:xfrm>
          <a:prstGeom prst="rect">
            <a:avLst/>
          </a:prstGeom>
          <a:noFill/>
          <a:ln>
            <a:noFill/>
          </a:ln>
        </p:spPr>
      </p:pic>
      <p:sp>
        <p:nvSpPr>
          <p:cNvPr id="242" name="Google Shape;242;p25"/>
          <p:cNvSpPr txBox="1"/>
          <p:nvPr/>
        </p:nvSpPr>
        <p:spPr>
          <a:xfrm>
            <a:off x="458125" y="1009800"/>
            <a:ext cx="8609700" cy="5283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b="1"/>
              <a:t>Dealing with missing value</a:t>
            </a:r>
            <a:endParaRPr sz="1800" b="1"/>
          </a:p>
          <a:p>
            <a:pPr marL="457200" lvl="0" indent="0" algn="l" rtl="0">
              <a:spcBef>
                <a:spcPts val="0"/>
              </a:spcBef>
              <a:spcAft>
                <a:spcPts val="0"/>
              </a:spcAft>
              <a:buNone/>
            </a:pPr>
            <a:endParaRPr sz="1800" b="1"/>
          </a:p>
          <a:p>
            <a:pPr marL="0" lvl="0" indent="0" algn="l" rtl="0">
              <a:spcBef>
                <a:spcPts val="0"/>
              </a:spcBef>
              <a:spcAft>
                <a:spcPts val="0"/>
              </a:spcAft>
              <a:buNone/>
            </a:pPr>
            <a:r>
              <a:rPr lang="en-US"/>
              <a:t>         We replaced the missing value(score) in our dataset with the average of score of each restaurant.</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sz="1800" b="1"/>
              <a:t>Remove “</a:t>
            </a:r>
            <a:r>
              <a:rPr lang="en-US" sz="1800" b="1" u="sng"/>
              <a:t>Updated review</a:t>
            </a:r>
            <a:r>
              <a:rPr lang="en-US" sz="1800" b="1"/>
              <a:t>” in “Customer_Name” column.</a:t>
            </a:r>
            <a:endParaRPr sz="1800"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sz="1800" b="1"/>
              <a:t>Remove the restaurant with “</a:t>
            </a:r>
            <a:r>
              <a:rPr lang="en-US" sz="1800" b="1" u="sng"/>
              <a:t>Recent Opened</a:t>
            </a:r>
            <a:r>
              <a:rPr lang="en-US" sz="1800" b="1"/>
              <a:t>” in “Price_Range” column.</a:t>
            </a:r>
            <a:endParaRPr sz="1800" b="1"/>
          </a:p>
        </p:txBody>
      </p:sp>
      <p:pic>
        <p:nvPicPr>
          <p:cNvPr id="243" name="Google Shape;243;p25"/>
          <p:cNvPicPr preferRelativeResize="0"/>
          <p:nvPr/>
        </p:nvPicPr>
        <p:blipFill>
          <a:blip r:embed="rId4">
            <a:alphaModFix/>
          </a:blip>
          <a:stretch>
            <a:fillRect/>
          </a:stretch>
        </p:blipFill>
        <p:spPr>
          <a:xfrm>
            <a:off x="1008050" y="5412175"/>
            <a:ext cx="5715700" cy="665325"/>
          </a:xfrm>
          <a:prstGeom prst="rect">
            <a:avLst/>
          </a:prstGeom>
          <a:noFill/>
          <a:ln>
            <a:noFill/>
          </a:ln>
        </p:spPr>
      </p:pic>
      <p:cxnSp>
        <p:nvCxnSpPr>
          <p:cNvPr id="244" name="Google Shape;244;p25"/>
          <p:cNvCxnSpPr/>
          <p:nvPr/>
        </p:nvCxnSpPr>
        <p:spPr>
          <a:xfrm flipH="1">
            <a:off x="3416150" y="2360700"/>
            <a:ext cx="115200" cy="2194200"/>
          </a:xfrm>
          <a:prstGeom prst="straightConnector1">
            <a:avLst/>
          </a:prstGeom>
          <a:noFill/>
          <a:ln w="28575" cap="flat" cmpd="sng">
            <a:solidFill>
              <a:srgbClr val="FF0000"/>
            </a:solidFill>
            <a:prstDash val="solid"/>
            <a:round/>
            <a:headEnd type="none" w="med" len="med"/>
            <a:tailEnd type="triangle" w="med" len="med"/>
          </a:ln>
        </p:spPr>
      </p:cxnSp>
      <p:cxnSp>
        <p:nvCxnSpPr>
          <p:cNvPr id="245" name="Google Shape;245;p25"/>
          <p:cNvCxnSpPr/>
          <p:nvPr/>
        </p:nvCxnSpPr>
        <p:spPr>
          <a:xfrm>
            <a:off x="5309850" y="5156300"/>
            <a:ext cx="396600" cy="5886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txBox="1">
            <a:spLocks noGrp="1"/>
          </p:cNvSpPr>
          <p:nvPr>
            <p:ph type="sldNum" idx="12"/>
          </p:nvPr>
        </p:nvSpPr>
        <p:spPr>
          <a:xfrm>
            <a:off x="8546351" y="6460940"/>
            <a:ext cx="476623"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
        <p:nvSpPr>
          <p:cNvPr id="251" name="Google Shape;251;p26"/>
          <p:cNvSpPr txBox="1">
            <a:spLocks noGrp="1"/>
          </p:cNvSpPr>
          <p:nvPr>
            <p:ph type="title"/>
          </p:nvPr>
        </p:nvSpPr>
        <p:spPr>
          <a:xfrm>
            <a:off x="455950" y="2811274"/>
            <a:ext cx="8090400" cy="1122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3000"/>
              <a:buFont typeface="Arial"/>
              <a:buNone/>
            </a:pPr>
            <a:r>
              <a:rPr lang="en-US"/>
              <a:t>Exploratory Data Analysis &amp; Data Visualization </a:t>
            </a:r>
            <a:br>
              <a:rPr lang="en-US"/>
            </a:br>
            <a:r>
              <a:rPr lang="en-US"/>
              <a:t> </a:t>
            </a:r>
            <a:br>
              <a:rPr lang="en-US"/>
            </a:b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7"/>
          <p:cNvSpPr txBox="1">
            <a:spLocks noGrp="1"/>
          </p:cNvSpPr>
          <p:nvPr>
            <p:ph type="sldNum" idx="12"/>
          </p:nvPr>
        </p:nvSpPr>
        <p:spPr>
          <a:xfrm>
            <a:off x="8546351" y="6460940"/>
            <a:ext cx="4767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sp>
        <p:nvSpPr>
          <p:cNvPr id="258" name="Google Shape;258;p27"/>
          <p:cNvSpPr txBox="1">
            <a:spLocks noGrp="1"/>
          </p:cNvSpPr>
          <p:nvPr>
            <p:ph type="title"/>
          </p:nvPr>
        </p:nvSpPr>
        <p:spPr>
          <a:xfrm>
            <a:off x="227013" y="418353"/>
            <a:ext cx="7303200" cy="535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EDA</a:t>
            </a:r>
            <a:endParaRPr/>
          </a:p>
        </p:txBody>
      </p:sp>
      <p:sp>
        <p:nvSpPr>
          <p:cNvPr id="259" name="Google Shape;259;p27"/>
          <p:cNvSpPr txBox="1">
            <a:spLocks noGrp="1"/>
          </p:cNvSpPr>
          <p:nvPr>
            <p:ph type="body" idx="2"/>
          </p:nvPr>
        </p:nvSpPr>
        <p:spPr>
          <a:xfrm>
            <a:off x="227013" y="1006103"/>
            <a:ext cx="8691600" cy="408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Distribution of Reviews</a:t>
            </a:r>
            <a:endParaRPr/>
          </a:p>
        </p:txBody>
      </p:sp>
      <p:pic>
        <p:nvPicPr>
          <p:cNvPr id="260" name="Google Shape;260;p27"/>
          <p:cNvPicPr preferRelativeResize="0"/>
          <p:nvPr/>
        </p:nvPicPr>
        <p:blipFill>
          <a:blip r:embed="rId3">
            <a:alphaModFix/>
          </a:blip>
          <a:stretch>
            <a:fillRect/>
          </a:stretch>
        </p:blipFill>
        <p:spPr>
          <a:xfrm>
            <a:off x="160075" y="1970400"/>
            <a:ext cx="8906050" cy="2405425"/>
          </a:xfrm>
          <a:prstGeom prst="rect">
            <a:avLst/>
          </a:prstGeom>
          <a:noFill/>
          <a:ln>
            <a:noFill/>
          </a:ln>
        </p:spPr>
      </p:pic>
      <p:sp>
        <p:nvSpPr>
          <p:cNvPr id="261" name="Google Shape;261;p27"/>
          <p:cNvSpPr txBox="1"/>
          <p:nvPr/>
        </p:nvSpPr>
        <p:spPr>
          <a:xfrm>
            <a:off x="679950" y="4712675"/>
            <a:ext cx="78663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highlight>
                  <a:srgbClr val="FFFFFF"/>
                </a:highlight>
                <a:latin typeface="Georgia"/>
                <a:ea typeface="Georgia"/>
                <a:cs typeface="Georgia"/>
                <a:sym typeface="Georgia"/>
              </a:rPr>
              <a:t>Seems like overall, the distribution of review length is </a:t>
            </a:r>
            <a:r>
              <a:rPr lang="en-US" sz="1600" b="1">
                <a:solidFill>
                  <a:schemeClr val="dk1"/>
                </a:solidFill>
                <a:latin typeface="Georgia"/>
                <a:ea typeface="Georgia"/>
                <a:cs typeface="Georgia"/>
                <a:sym typeface="Georgia"/>
              </a:rPr>
              <a:t>similar</a:t>
            </a:r>
            <a:r>
              <a:rPr lang="en-US" sz="1600">
                <a:solidFill>
                  <a:schemeClr val="dk1"/>
                </a:solidFill>
                <a:highlight>
                  <a:srgbClr val="FFFFFF"/>
                </a:highlight>
                <a:latin typeface="Georgia"/>
                <a:ea typeface="Georgia"/>
                <a:cs typeface="Georgia"/>
                <a:sym typeface="Georgia"/>
              </a:rPr>
              <a:t> across all the ratings. </a:t>
            </a:r>
            <a:r>
              <a:rPr lang="en-US" sz="1600">
                <a:solidFill>
                  <a:schemeClr val="dk1"/>
                </a:solidFill>
                <a:latin typeface="Georgia"/>
                <a:ea typeface="Georgia"/>
                <a:cs typeface="Georgia"/>
                <a:sym typeface="Georgia"/>
              </a:rPr>
              <a:t>However, the number of reviews seems to be skewed a lot higher towards the 4-score and 5-score ratings.</a:t>
            </a:r>
            <a:r>
              <a:rPr lang="en-US" sz="1600">
                <a:solidFill>
                  <a:schemeClr val="dk1"/>
                </a:solidFill>
                <a:highlight>
                  <a:srgbClr val="FFFFFF"/>
                </a:highlight>
                <a:latin typeface="Georgia"/>
                <a:ea typeface="Georgia"/>
                <a:cs typeface="Georgia"/>
                <a:sym typeface="Georgia"/>
              </a:rPr>
              <a:t> This may cause some issues later on in the process.</a:t>
            </a:r>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Cover Slides">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sing Slid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TotalTime>
  <Words>946</Words>
  <Application>Microsoft Macintosh PowerPoint</Application>
  <PresentationFormat>On-screen Show (4:3)</PresentationFormat>
  <Paragraphs>192</Paragraphs>
  <Slides>22</Slides>
  <Notes>22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Calibri</vt:lpstr>
      <vt:lpstr>Arial</vt:lpstr>
      <vt:lpstr>Georgia</vt:lpstr>
      <vt:lpstr>Century Gothic</vt:lpstr>
      <vt:lpstr>Times New Roman</vt:lpstr>
      <vt:lpstr>Cover Slides</vt:lpstr>
      <vt:lpstr>Content - No Photos</vt:lpstr>
      <vt:lpstr>Closing Slide</vt:lpstr>
      <vt:lpstr>PowerPoint Presentation</vt:lpstr>
      <vt:lpstr>Content</vt:lpstr>
      <vt:lpstr>Introduction</vt:lpstr>
      <vt:lpstr>Web Scraping</vt:lpstr>
      <vt:lpstr>Data Scraping </vt:lpstr>
      <vt:lpstr>PowerPoint Presentation</vt:lpstr>
      <vt:lpstr>Data Cleansing &amp; Data Wrangling</vt:lpstr>
      <vt:lpstr>Exploratory Data Analysis &amp; Data Visualization    </vt:lpstr>
      <vt:lpstr>EDA</vt:lpstr>
      <vt:lpstr>EDA</vt:lpstr>
      <vt:lpstr>Generate Word cloud</vt:lpstr>
      <vt:lpstr>Topic Modeling</vt:lpstr>
      <vt:lpstr>Latent Dirichlet allocation  (LDA Model) </vt:lpstr>
      <vt:lpstr>Feature Correlations </vt:lpstr>
      <vt:lpstr>TF-IDF</vt:lpstr>
      <vt:lpstr>Sentiment Analysis</vt:lpstr>
      <vt:lpstr>Sentiment Analysis </vt:lpstr>
      <vt:lpstr>Sentiment Analysis </vt:lpstr>
      <vt:lpstr>Accuracy Compare </vt:lpstr>
      <vt:lpstr>Model Compare</vt:lpstr>
      <vt:lpstr>Future Work</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Hongyi Chen</cp:lastModifiedBy>
  <cp:revision>3</cp:revision>
  <dcterms:modified xsi:type="dcterms:W3CDTF">2023-10-01T14:39:57Z</dcterms:modified>
</cp:coreProperties>
</file>